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Proxima Nova"/>
      <p:regular r:id="rId29"/>
      <p:bold r:id="rId30"/>
      <p:italic r:id="rId31"/>
      <p:boldItalic r:id="rId32"/>
    </p:embeddedFont>
    <p:embeddedFont>
      <p:font typeface="Poppins"/>
      <p:regular r:id="rId33"/>
      <p:bold r:id="rId34"/>
      <p:italic r:id="rId35"/>
      <p:boldItalic r:id="rId36"/>
    </p:embeddedFont>
    <p:embeddedFont>
      <p:font typeface="Cabin"/>
      <p:regular r:id="rId37"/>
      <p:bold r:id="rId38"/>
      <p:italic r:id="rId39"/>
      <p:boldItalic r:id="rId40"/>
    </p:embeddedFont>
    <p:embeddedFont>
      <p:font typeface="Proxima Nova Semibold"/>
      <p:regular r:id="rId41"/>
      <p:bold r:id="rId42"/>
      <p:boldItalic r:id="rId43"/>
    </p:embeddedFont>
    <p:embeddedFont>
      <p:font typeface="Quicksand"/>
      <p:regular r:id="rId44"/>
      <p:bold r:id="rId45"/>
    </p:embeddedFont>
    <p:embeddedFont>
      <p:font typeface="Merriweather"/>
      <p:regular r:id="rId46"/>
      <p:bold r:id="rId47"/>
      <p:italic r:id="rId48"/>
      <p:boldItalic r:id="rId49"/>
    </p:embeddedFont>
    <p:embeddedFont>
      <p:font typeface="Karla"/>
      <p:regular r:id="rId50"/>
      <p:bold r:id="rId51"/>
      <p:italic r:id="rId52"/>
      <p:boldItalic r:id="rId53"/>
    </p:embeddedFont>
    <p:embeddedFont>
      <p:font typeface="Questrial"/>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Zgodwmk7W3blPKIxiaBDN78itL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abin-boldItalic.fntdata"/><Relationship Id="rId42" Type="http://schemas.openxmlformats.org/officeDocument/2006/relationships/font" Target="fonts/ProximaNovaSemibold-bold.fntdata"/><Relationship Id="rId41" Type="http://schemas.openxmlformats.org/officeDocument/2006/relationships/font" Target="fonts/ProximaNovaSemibold-regular.fntdata"/><Relationship Id="rId44" Type="http://schemas.openxmlformats.org/officeDocument/2006/relationships/font" Target="fonts/Quicksand-regular.fntdata"/><Relationship Id="rId43" Type="http://schemas.openxmlformats.org/officeDocument/2006/relationships/font" Target="fonts/ProximaNovaSemibold-boldItalic.fntdata"/><Relationship Id="rId46" Type="http://schemas.openxmlformats.org/officeDocument/2006/relationships/font" Target="fonts/Merriweather-regular.fntdata"/><Relationship Id="rId45" Type="http://schemas.openxmlformats.org/officeDocument/2006/relationships/font" Target="fonts/Quicksan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Poppins-regular.fntdata"/><Relationship Id="rId32" Type="http://schemas.openxmlformats.org/officeDocument/2006/relationships/font" Target="fonts/ProximaNova-boldItalic.fntdata"/><Relationship Id="rId35" Type="http://schemas.openxmlformats.org/officeDocument/2006/relationships/font" Target="fonts/Poppins-italic.fntdata"/><Relationship Id="rId34" Type="http://schemas.openxmlformats.org/officeDocument/2006/relationships/font" Target="fonts/Poppins-bold.fntdata"/><Relationship Id="rId37" Type="http://schemas.openxmlformats.org/officeDocument/2006/relationships/font" Target="fonts/Cabin-regular.fntdata"/><Relationship Id="rId36" Type="http://schemas.openxmlformats.org/officeDocument/2006/relationships/font" Target="fonts/Poppins-boldItalic.fntdata"/><Relationship Id="rId39" Type="http://schemas.openxmlformats.org/officeDocument/2006/relationships/font" Target="fonts/Cabin-italic.fntdata"/><Relationship Id="rId38" Type="http://schemas.openxmlformats.org/officeDocument/2006/relationships/font" Target="fonts/Cabin-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font" Target="fonts/ProximaNova-regular.fntdata"/><Relationship Id="rId51" Type="http://schemas.openxmlformats.org/officeDocument/2006/relationships/font" Target="fonts/Karla-bold.fntdata"/><Relationship Id="rId50" Type="http://schemas.openxmlformats.org/officeDocument/2006/relationships/font" Target="fonts/Karla-regular.fntdata"/><Relationship Id="rId53" Type="http://schemas.openxmlformats.org/officeDocument/2006/relationships/font" Target="fonts/Karla-boldItalic.fntdata"/><Relationship Id="rId52" Type="http://schemas.openxmlformats.org/officeDocument/2006/relationships/font" Target="fonts/Karla-italic.fntdata"/><Relationship Id="rId11" Type="http://schemas.openxmlformats.org/officeDocument/2006/relationships/slide" Target="slides/slide7.xml"/><Relationship Id="rId55" Type="http://customschemas.google.com/relationships/presentationmetadata" Target="metadata"/><Relationship Id="rId10" Type="http://schemas.openxmlformats.org/officeDocument/2006/relationships/slide" Target="slides/slide6.xml"/><Relationship Id="rId54" Type="http://schemas.openxmlformats.org/officeDocument/2006/relationships/font" Target="fonts/Questrial-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io.com/article/3281388/8-free-online-course-sites-for-growing-your-tech-skills.html"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rningfuture.com/en/article/2018/02/21/data-analyst-data-scientist-big-data-work/235/" TargetMode="External"/><Relationship Id="rId3" Type="http://schemas.openxmlformats.org/officeDocument/2006/relationships/hyperlink" Target="https://economicgraph.linkedin.com/resources/linkedin-workforce-report-december-2017" TargetMode="External"/><Relationship Id="rId4" Type="http://schemas.openxmlformats.org/officeDocument/2006/relationships/hyperlink" Target="https://www.entrepreneur.com/article/279333" TargetMode="External"/><Relationship Id="rId5" Type="http://schemas.openxmlformats.org/officeDocument/2006/relationships/hyperlink" Target="https://digit.fyi/digital-literacy-digital-transformation-comment/" TargetMode="External"/><Relationship Id="rId6" Type="http://schemas.openxmlformats.org/officeDocument/2006/relationships/hyperlink" Target="https://www.business-school.ed.ac.uk/sites/default/files/2019-06/Occupation%20Analysis%20for%20Business%20or%20%20Management%20Analyst%20Burning%20glass%20report%20180619.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cdcd7a6d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rgbClr val="0A0A0A"/>
                </a:solidFill>
                <a:highlight>
                  <a:srgbClr val="FFFFFF"/>
                </a:highlight>
                <a:latin typeface="Merriweather"/>
                <a:ea typeface="Merriweather"/>
                <a:cs typeface="Merriweather"/>
                <a:sym typeface="Merriweather"/>
              </a:rPr>
              <a:t>The first step in any job search is identifying the types of jobs you should be looking for. In the field of data science, this gets complicated quickly, for a couple of reasons:</a:t>
            </a:r>
            <a:endParaRPr sz="1150">
              <a:solidFill>
                <a:srgbClr val="0A0A0A"/>
              </a:solidFill>
              <a:highlight>
                <a:srgbClr val="FFFFFF"/>
              </a:highlight>
              <a:latin typeface="Merriweather"/>
              <a:ea typeface="Merriweather"/>
              <a:cs typeface="Merriweather"/>
              <a:sym typeface="Merriweather"/>
            </a:endParaRPr>
          </a:p>
          <a:p>
            <a:pPr indent="0" lvl="0" marL="0" rtl="0" algn="l">
              <a:spcBef>
                <a:spcPts val="0"/>
              </a:spcBef>
              <a:spcAft>
                <a:spcPts val="0"/>
              </a:spcAft>
              <a:buNone/>
            </a:pPr>
            <a:r>
              <a:t/>
            </a:r>
            <a:endParaRPr sz="1150">
              <a:solidFill>
                <a:srgbClr val="0A0A0A"/>
              </a:solidFill>
              <a:highlight>
                <a:srgbClr val="FFFFFF"/>
              </a:highlight>
              <a:latin typeface="Merriweather"/>
              <a:ea typeface="Merriweather"/>
              <a:cs typeface="Merriweather"/>
              <a:sym typeface="Merriweather"/>
            </a:endParaRPr>
          </a:p>
          <a:p>
            <a:pPr indent="-301625" lvl="0" marL="647700" rtl="0" algn="l">
              <a:lnSpc>
                <a:spcPct val="180000"/>
              </a:lnSpc>
              <a:spcBef>
                <a:spcPts val="0"/>
              </a:spcBef>
              <a:spcAft>
                <a:spcPts val="0"/>
              </a:spcAft>
              <a:buClr>
                <a:srgbClr val="232A3D"/>
              </a:buClr>
              <a:buSzPts val="1150"/>
              <a:buFont typeface="Merriweather"/>
              <a:buAutoNum type="arabicPeriod"/>
            </a:pPr>
            <a:r>
              <a:rPr lang="en-US" sz="1150">
                <a:solidFill>
                  <a:srgbClr val="232A3D"/>
                </a:solidFill>
                <a:highlight>
                  <a:srgbClr val="FFFFFF"/>
                </a:highlight>
                <a:latin typeface="Merriweather"/>
                <a:ea typeface="Merriweather"/>
                <a:cs typeface="Merriweather"/>
                <a:sym typeface="Merriweather"/>
              </a:rPr>
              <a:t>There’s no universal definition of “data scientist” or “data analyst” that every company agrees on, so different positions with the same title may require different skill sets</a:t>
            </a:r>
            <a:endParaRPr sz="1150">
              <a:solidFill>
                <a:srgbClr val="232A3D"/>
              </a:solidFill>
              <a:highlight>
                <a:srgbClr val="FFFFFF"/>
              </a:highlight>
              <a:latin typeface="Merriweather"/>
              <a:ea typeface="Merriweather"/>
              <a:cs typeface="Merriweather"/>
              <a:sym typeface="Merriweather"/>
            </a:endParaRPr>
          </a:p>
          <a:p>
            <a:pPr indent="-301625" lvl="0" marL="647700" rtl="0" algn="l">
              <a:lnSpc>
                <a:spcPct val="180000"/>
              </a:lnSpc>
              <a:spcBef>
                <a:spcPts val="3600"/>
              </a:spcBef>
              <a:spcAft>
                <a:spcPts val="0"/>
              </a:spcAft>
              <a:buClr>
                <a:srgbClr val="232A3D"/>
              </a:buClr>
              <a:buSzPts val="1150"/>
              <a:buFont typeface="Merriweather"/>
              <a:buAutoNum type="arabicPeriod"/>
            </a:pPr>
            <a:r>
              <a:rPr lang="en-US" sz="1150">
                <a:solidFill>
                  <a:srgbClr val="232A3D"/>
                </a:solidFill>
                <a:highlight>
                  <a:srgbClr val="FFFFFF"/>
                </a:highlight>
                <a:latin typeface="Merriweather"/>
                <a:ea typeface="Merriweather"/>
                <a:cs typeface="Merriweather"/>
                <a:sym typeface="Merriweather"/>
              </a:rPr>
              <a:t>There are a plethora of other commonly-used job titles that involve data science work that you might not find if you’re just searching for “data analyst” or “data scientist” roles.</a:t>
            </a:r>
            <a:endParaRPr sz="1150">
              <a:solidFill>
                <a:srgbClr val="232A3D"/>
              </a:solidFill>
              <a:highlight>
                <a:srgbClr val="FFFFFF"/>
              </a:highlight>
              <a:latin typeface="Merriweather"/>
              <a:ea typeface="Merriweather"/>
              <a:cs typeface="Merriweather"/>
              <a:sym typeface="Merriweather"/>
            </a:endParaRPr>
          </a:p>
          <a:p>
            <a:pPr indent="0" lvl="0" marL="0" rtl="0" algn="l">
              <a:spcBef>
                <a:spcPts val="3600"/>
              </a:spcBef>
              <a:spcAft>
                <a:spcPts val="0"/>
              </a:spcAft>
              <a:buNone/>
            </a:pPr>
            <a:r>
              <a:t/>
            </a:r>
            <a:endParaRPr sz="1150">
              <a:solidFill>
                <a:srgbClr val="0A0A0A"/>
              </a:solidFill>
              <a:highlight>
                <a:srgbClr val="FFFFFF"/>
              </a:highlight>
              <a:latin typeface="Merriweather"/>
              <a:ea typeface="Merriweather"/>
              <a:cs typeface="Merriweather"/>
              <a:sym typeface="Merriweather"/>
            </a:endParaRPr>
          </a:p>
        </p:txBody>
      </p:sp>
      <p:sp>
        <p:nvSpPr>
          <p:cNvPr id="151" name="Google Shape;151;g10cdcd7a6d4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cdcd7a6d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0A0A0A"/>
              </a:solidFill>
              <a:highlight>
                <a:srgbClr val="FFFFFF"/>
              </a:highlight>
              <a:latin typeface="Merriweather"/>
              <a:ea typeface="Merriweather"/>
              <a:cs typeface="Merriweather"/>
              <a:sym typeface="Merriweather"/>
            </a:endParaRPr>
          </a:p>
        </p:txBody>
      </p:sp>
      <p:sp>
        <p:nvSpPr>
          <p:cNvPr id="161" name="Google Shape;161;g10cdcd7a6d4_0_2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0cdcd7a6d4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50">
              <a:solidFill>
                <a:srgbClr val="0A0A0A"/>
              </a:solidFill>
              <a:highlight>
                <a:srgbClr val="FFFFFF"/>
              </a:highlight>
              <a:latin typeface="Merriweather"/>
              <a:ea typeface="Merriweather"/>
              <a:cs typeface="Merriweather"/>
              <a:sym typeface="Merriweather"/>
            </a:endParaRPr>
          </a:p>
        </p:txBody>
      </p:sp>
      <p:sp>
        <p:nvSpPr>
          <p:cNvPr id="169" name="Google Shape;169;g10cdcd7a6d4_0_3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cdcd7a6d4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0cdcd7a6d4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0cdcd7a6d4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10cdcd7a6d4_0_5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f8462df6e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f8462df6e1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8462df6e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f8462df6e1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en-US">
                <a:highlight>
                  <a:schemeClr val="lt1"/>
                </a:highlight>
              </a:rPr>
              <a:t>Get them to work in pairs or groups or individually and find a description of what each of these roles involve. Give them 5mins and ask for volunteers to feed back to the group.</a:t>
            </a:r>
            <a:br>
              <a:rPr lang="en-US">
                <a:highlight>
                  <a:schemeClr val="lt1"/>
                </a:highlight>
              </a:rPr>
            </a:b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f8462df6e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f8462df6e1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en-US">
                <a:highlight>
                  <a:schemeClr val="lt1"/>
                </a:highlight>
              </a:rPr>
              <a:t>Our Partners have hired CC students for those roles in red over the last 6 months - it is important for you to keep up to date with the types of roles out there and what is involved. </a:t>
            </a:r>
            <a:br>
              <a:rPr lang="en-US">
                <a:highlight>
                  <a:schemeClr val="lt1"/>
                </a:highlight>
              </a:rPr>
            </a:b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8462df6e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gf8462df6e1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t/>
            </a:r>
            <a:endParaRPr>
              <a:solidFill>
                <a:schemeClr val="dk1"/>
              </a:solidFill>
              <a:highlight>
                <a:schemeClr val="lt1"/>
              </a:highlight>
            </a:endParaRPr>
          </a:p>
          <a:p>
            <a:pPr indent="-228600" lvl="0" marL="457200" rtl="0" algn="l">
              <a:spcBef>
                <a:spcPts val="0"/>
              </a:spcBef>
              <a:spcAft>
                <a:spcPts val="0"/>
              </a:spcAft>
              <a:buClr>
                <a:schemeClr val="dk1"/>
              </a:buClr>
              <a:buSzPts val="1400"/>
              <a:buFont typeface="Arial"/>
              <a:buNone/>
            </a:pPr>
            <a:r>
              <a:rPr lang="en-US">
                <a:highlight>
                  <a:schemeClr val="lt1"/>
                </a:highlight>
              </a:rPr>
              <a:t>Take cloud engineering for an example...it is a growing sector and the demand for cloud engineers will gradually increase over the next few years. In order to get a role in this you may need to do additional training, what can you do to increase your knowledge and confidence when it comes to what the industry needs?  </a:t>
            </a:r>
            <a:br>
              <a:rPr lang="en-US">
                <a:highlight>
                  <a:schemeClr val="lt1"/>
                </a:highlight>
              </a:rPr>
            </a:br>
            <a:r>
              <a:rPr lang="en-US">
                <a:highlight>
                  <a:schemeClr val="lt1"/>
                </a:highlight>
              </a:rPr>
              <a:t>Take suggestions now and move to next slide to discuss the top 3 actions they all should start to take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8462df6e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gf8462df6e1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en-US">
                <a:highlight>
                  <a:schemeClr val="lt1"/>
                </a:highlight>
              </a:rPr>
              <a:t>We will go into a bit more detail with each point in the next few slides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76" name="Google Shape;76;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f8462df6e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f8462df6e1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en-US">
                <a:highlight>
                  <a:schemeClr val="lt1"/>
                </a:highlight>
              </a:rPr>
              <a:t>Create goals for yourself by jotting down technical skills or knowledge that is listed on job vacancies. You can work on building your knowledge and skills now or keep a note and use this as your next steps once you complete the course. Don’t just focus on junior roles but be aspirational. Think about where you want to be in the future. Dress for the job you want…or so the saying goes! </a:t>
            </a:r>
            <a:br>
              <a:rPr lang="en-US">
                <a:highlight>
                  <a:schemeClr val="lt1"/>
                </a:highlight>
              </a:rPr>
            </a:b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8462df6e1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gf8462df6e1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228600" rtl="0" algn="l">
              <a:lnSpc>
                <a:spcPct val="100000"/>
              </a:lnSpc>
              <a:spcBef>
                <a:spcPts val="0"/>
              </a:spcBef>
              <a:spcAft>
                <a:spcPts val="0"/>
              </a:spcAft>
              <a:buClr>
                <a:schemeClr val="dk1"/>
              </a:buClr>
              <a:buSzPts val="1400"/>
              <a:buNone/>
            </a:pPr>
            <a:r>
              <a:rPr lang="en-US">
                <a:highlight>
                  <a:schemeClr val="lt1"/>
                </a:highlight>
              </a:rPr>
              <a:t>These sites are handy to have, you can do free (or at least very cheap) courses to upskill and develop knowledge on emerging technologies. Don’t know where to start? Check out the popular/most in demand section as a starting point, they are in demand for a reason. Some will give you certifications that you can highlight on CVs/in covering letters/add to linkedin or talk about at interviews. Remember that Linkedin also has </a:t>
            </a:r>
            <a:r>
              <a:rPr lang="en-US">
                <a:highlight>
                  <a:schemeClr val="lt1"/>
                </a:highlight>
              </a:rPr>
              <a:t>learning that you can ultise. </a:t>
            </a:r>
            <a:br>
              <a:rPr lang="en-US">
                <a:highlight>
                  <a:schemeClr val="lt1"/>
                </a:highlight>
              </a:rPr>
            </a:br>
            <a:r>
              <a:rPr lang="en-US">
                <a:highlight>
                  <a:schemeClr val="lt1"/>
                </a:highlight>
              </a:rPr>
              <a:t>These are GOLD on CVs and employers frequently comment on this as an impressive addition. It also helps to set yourself apart from everyone else in the cohort. </a:t>
            </a:r>
            <a:endParaRPr>
              <a:solidFill>
                <a:schemeClr val="dk1"/>
              </a:solidFill>
              <a:highlight>
                <a:schemeClr val="lt1"/>
              </a:highlight>
            </a:endParaRPr>
          </a:p>
          <a:p>
            <a:pPr indent="0" lvl="0" marL="0" rtl="0" algn="l">
              <a:lnSpc>
                <a:spcPct val="100000"/>
              </a:lnSpc>
              <a:spcBef>
                <a:spcPts val="0"/>
              </a:spcBef>
              <a:spcAft>
                <a:spcPts val="0"/>
              </a:spcAft>
              <a:buClr>
                <a:schemeClr val="dk1"/>
              </a:buClr>
              <a:buSzPts val="1100"/>
              <a:buFont typeface="Arial"/>
              <a:buNone/>
            </a:pPr>
            <a:r>
              <a:rPr lang="en-US" u="sng">
                <a:solidFill>
                  <a:schemeClr val="hlink"/>
                </a:solidFill>
                <a:hlinkClick r:id="rId2"/>
              </a:rPr>
              <a:t>https://www.cio.com/article/3281388/8-free-online-course-sites-for-growing-your-tech-skills.html</a:t>
            </a:r>
            <a:endParaRPr/>
          </a:p>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Always take a pen/paper or have a document open on the computer to take notes. At the very least jot down the full names of the speakers so you can </a:t>
            </a:r>
            <a:r>
              <a:rPr lang="en-US"/>
              <a:t>connect</a:t>
            </a:r>
            <a:r>
              <a:rPr lang="en-US"/>
              <a:t> with them on linkedin or possibly email them with questions. You never know who will come in handy in the future!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f8462df6e1_0_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gf8462df6e1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Lastly, remember that building your knowledge and technical skills is only part of what you should be doing. This will naturally happen when you are in a role. The employers want codeclan graduates because the breadth of skills and experience you bring that you developed in other roles. Don’t underestimate the importance of these ‘soft skills’. Technical skills can be learned more easily than soft skills. Here are the main skills that are </a:t>
            </a:r>
            <a:r>
              <a:rPr lang="en-US"/>
              <a:t>valued highly in the tech sector so own them and showcase them because that is what will get you the job! </a:t>
            </a:r>
            <a:endParaRPr/>
          </a:p>
          <a:p>
            <a:pPr indent="0" lvl="0" marL="0" rtl="0" algn="l">
              <a:lnSpc>
                <a:spcPct val="100000"/>
              </a:lnSpc>
              <a:spcBef>
                <a:spcPts val="0"/>
              </a:spcBef>
              <a:spcAft>
                <a:spcPts val="0"/>
              </a:spcAft>
              <a:buClr>
                <a:schemeClr val="dk1"/>
              </a:buClr>
              <a:buSzPts val="1100"/>
              <a:buFont typeface="Arial"/>
              <a:buNone/>
            </a:pPr>
            <a:br>
              <a:rPr lang="en-US"/>
            </a:br>
            <a:r>
              <a:rPr lang="en-US"/>
              <a:t>Reference: </a:t>
            </a:r>
            <a:br>
              <a:rPr lang="en-US"/>
            </a:br>
            <a:br>
              <a:rPr lang="en-US"/>
            </a:br>
            <a:r>
              <a:rPr lang="en-US"/>
              <a:t>https://www.comptia.org/career-change/exploring-it/skills-for-it</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f8462df6e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
              <a:buFont typeface="Arial"/>
              <a:buNone/>
            </a:pPr>
            <a:r>
              <a:t/>
            </a:r>
            <a:endParaRPr b="0" i="0" sz="1200" u="none" cap="none" strike="noStrike">
              <a:solidFill>
                <a:schemeClr val="dk1"/>
              </a:solidFill>
              <a:latin typeface="Arial"/>
              <a:ea typeface="Arial"/>
              <a:cs typeface="Arial"/>
              <a:sym typeface="Arial"/>
            </a:endParaRPr>
          </a:p>
        </p:txBody>
      </p:sp>
      <p:sp>
        <p:nvSpPr>
          <p:cNvPr id="86" name="Google Shape;86;gf8462df6e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a:t>Add information on </a:t>
            </a:r>
            <a:r>
              <a:rPr lang="en-US"/>
              <a:t>negotiation</a:t>
            </a:r>
            <a:r>
              <a:rPr lang="en-US"/>
              <a:t> on this slide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Clr>
                <a:schemeClr val="dk1"/>
              </a:buClr>
              <a:buSzPts val="1400"/>
              <a:buNone/>
            </a:pPr>
            <a:r>
              <a:rPr lang="en-US">
                <a:solidFill>
                  <a:schemeClr val="dk1"/>
                </a:solidFill>
              </a:rPr>
              <a:t>These are some of our industry partners who work with us to ensure we’re delivering industry relevant skills and to support their training needs and sourcing new talent. </a:t>
            </a:r>
            <a:endParaRPr>
              <a:solidFill>
                <a:schemeClr val="dk1"/>
              </a:solidFill>
            </a:endParaRPr>
          </a:p>
          <a:p>
            <a:pPr indent="0" lvl="0" marL="457200" rtl="0" algn="l">
              <a:lnSpc>
                <a:spcPct val="100000"/>
              </a:lnSpc>
              <a:spcBef>
                <a:spcPts val="0"/>
              </a:spcBef>
              <a:spcAft>
                <a:spcPts val="0"/>
              </a:spcAft>
              <a:buSzPts val="1400"/>
              <a:buNone/>
            </a:pPr>
            <a:r>
              <a:t/>
            </a:r>
            <a:endParaRPr>
              <a:solidFill>
                <a:schemeClr val="dk1"/>
              </a:solidFill>
            </a:endParaRPr>
          </a:p>
          <a:p>
            <a:pPr indent="-228600" lvl="0" marL="457200" rtl="0" algn="l">
              <a:lnSpc>
                <a:spcPct val="100000"/>
              </a:lnSpc>
              <a:spcBef>
                <a:spcPts val="0"/>
              </a:spcBef>
              <a:spcAft>
                <a:spcPts val="0"/>
              </a:spcAft>
              <a:buClr>
                <a:schemeClr val="dk1"/>
              </a:buClr>
              <a:buSzPts val="1400"/>
              <a:buNone/>
            </a:pPr>
            <a:r>
              <a:rPr lang="en-US">
                <a:solidFill>
                  <a:schemeClr val="dk1"/>
                </a:solidFill>
              </a:rPr>
              <a:t>One of the real selling points of CC is that we are quick to respond to industry, unlike traditional institutions such as colleges or universities. Each course may be a slightly different iteration to keep your skills to relevant to the demands of industry. </a:t>
            </a:r>
            <a:endParaRPr>
              <a:solidFill>
                <a:schemeClr val="dk1"/>
              </a:solidFill>
            </a:endParaRPr>
          </a:p>
          <a:p>
            <a:pPr indent="0" lvl="0" marL="457200" rtl="0" algn="l">
              <a:lnSpc>
                <a:spcPct val="100000"/>
              </a:lnSpc>
              <a:spcBef>
                <a:spcPts val="0"/>
              </a:spcBef>
              <a:spcAft>
                <a:spcPts val="0"/>
              </a:spcAft>
              <a:buSzPts val="1400"/>
              <a:buNone/>
            </a:pPr>
            <a:r>
              <a:t/>
            </a:r>
            <a:endParaRPr>
              <a:solidFill>
                <a:schemeClr val="dk1"/>
              </a:solidFill>
            </a:endParaRPr>
          </a:p>
          <a:p>
            <a:pPr indent="-228600" lvl="0" marL="457200" rtl="0" algn="l">
              <a:lnSpc>
                <a:spcPct val="100000"/>
              </a:lnSpc>
              <a:spcBef>
                <a:spcPts val="0"/>
              </a:spcBef>
              <a:spcAft>
                <a:spcPts val="0"/>
              </a:spcAft>
              <a:buClr>
                <a:schemeClr val="dk1"/>
              </a:buClr>
              <a:buSzPts val="1400"/>
              <a:buNone/>
            </a:pPr>
            <a:r>
              <a:rPr lang="en-US">
                <a:solidFill>
                  <a:schemeClr val="dk1"/>
                </a:solidFill>
              </a:rPr>
              <a:t>Another unique strand to the relationships we have with our partnerships is in the price of the course. The full fee is made up of what our students pay topped up by a fee that our partners pay when they hire you. This enables us to keep costs lower for you and demonstrates the good faith our partners have in investing in the skills of CodeClan graduates.</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457200" rtl="0" algn="l">
              <a:lnSpc>
                <a:spcPct val="115000"/>
              </a:lnSpc>
              <a:spcBef>
                <a:spcPts val="0"/>
              </a:spcBef>
              <a:spcAft>
                <a:spcPts val="0"/>
              </a:spcAft>
              <a:buSzPts val="1400"/>
              <a:buNone/>
            </a:pPr>
            <a:r>
              <a:t/>
            </a:r>
            <a:endParaRPr>
              <a:solidFill>
                <a:schemeClr val="dk1"/>
              </a:solidFill>
            </a:endParaRPr>
          </a:p>
          <a:p>
            <a:pPr indent="-228600" lvl="0" marL="457200" rtl="0" algn="l">
              <a:lnSpc>
                <a:spcPct val="115000"/>
              </a:lnSpc>
              <a:spcBef>
                <a:spcPts val="0"/>
              </a:spcBef>
              <a:spcAft>
                <a:spcPts val="0"/>
              </a:spcAft>
              <a:buClr>
                <a:schemeClr val="dk1"/>
              </a:buClr>
              <a:buSzPts val="1400"/>
              <a:buNone/>
            </a:pPr>
            <a:r>
              <a:rPr lang="en-US">
                <a:solidFill>
                  <a:schemeClr val="dk1"/>
                </a:solidFill>
              </a:rPr>
              <a:t>The quality and commitment of CodeClan graduates means that a growing number of partners come back to hire again and again, we’re going to hear from some of them now.</a:t>
            </a:r>
            <a:endParaRPr>
              <a:solidFill>
                <a:schemeClr val="dk1"/>
              </a:solidFill>
            </a:endParaRPr>
          </a:p>
          <a:p>
            <a:pPr indent="0" lvl="0" marL="0" rtl="0" algn="l">
              <a:lnSpc>
                <a:spcPct val="115000"/>
              </a:lnSpc>
              <a:spcBef>
                <a:spcPts val="0"/>
              </a:spcBef>
              <a:spcAft>
                <a:spcPts val="0"/>
              </a:spcAft>
              <a:buSzPts val="1400"/>
              <a:buNone/>
            </a:pPr>
            <a:r>
              <a:t/>
            </a:r>
            <a:endParaRPr>
              <a:solidFill>
                <a:schemeClr val="dk1"/>
              </a:solidFill>
            </a:endParaRPr>
          </a:p>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cdcd7a6d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200">
                <a:solidFill>
                  <a:schemeClr val="dk1"/>
                </a:solidFill>
                <a:highlight>
                  <a:schemeClr val="lt1"/>
                </a:highlight>
              </a:rPr>
              <a:t>Notes:</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These are just a few quotes that caught my eye recently.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US" sz="1200">
                <a:solidFill>
                  <a:schemeClr val="dk1"/>
                </a:solidFill>
                <a:highlight>
                  <a:schemeClr val="lt1"/>
                </a:highlight>
              </a:rPr>
              <a:t>Justification:</a:t>
            </a:r>
            <a:endParaRPr b="1"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The rapid growth for data has also led to a concomitant growth in demand for professionals skilled in data analytics. Five SMEs out of 10 declare they will hire one in next 10 years</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u="sng">
                <a:solidFill>
                  <a:schemeClr val="hlink"/>
                </a:solidFill>
                <a:hlinkClick r:id="rId2"/>
              </a:rPr>
              <a:t>https://www.morningfuture.com/en/article/2018/02/21/data-analyst-data-scientist-big-data-work/235/</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rgbClr val="393939"/>
                </a:solidFill>
                <a:highlight>
                  <a:schemeClr val="lt1"/>
                </a:highlight>
              </a:rPr>
              <a:t>World Economic Forum forecasts that by 2020 </a:t>
            </a:r>
            <a:r>
              <a:rPr i="1" lang="en-US" sz="1200">
                <a:solidFill>
                  <a:srgbClr val="393939"/>
                </a:solidFill>
                <a:highlight>
                  <a:schemeClr val="lt1"/>
                </a:highlight>
              </a:rPr>
              <a:t>data analysts</a:t>
            </a:r>
            <a:r>
              <a:rPr lang="en-US" sz="1200">
                <a:solidFill>
                  <a:srgbClr val="393939"/>
                </a:solidFill>
                <a:highlight>
                  <a:schemeClr val="lt1"/>
                </a:highlight>
              </a:rPr>
              <a:t> will be in high demand in companies around the world. </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rgbClr val="393939"/>
                </a:solidFill>
                <a:highlight>
                  <a:schemeClr val="lt1"/>
                </a:highlight>
              </a:rPr>
              <a:t>The </a:t>
            </a:r>
            <a:r>
              <a:rPr lang="en-US" sz="1200" u="sng">
                <a:solidFill>
                  <a:srgbClr val="5CB8B2"/>
                </a:solidFill>
                <a:highlight>
                  <a:schemeClr val="lt1"/>
                </a:highlight>
                <a:hlinkClick r:id="rId3">
                  <a:extLst>
                    <a:ext uri="{A12FA001-AC4F-418D-AE19-62706E023703}">
                      <ahyp:hlinkClr val="tx"/>
                    </a:ext>
                  </a:extLst>
                </a:hlinkClick>
              </a:rPr>
              <a:t>LinkedIn Workforce Report</a:t>
            </a:r>
            <a:r>
              <a:rPr lang="en-US" sz="1200">
                <a:solidFill>
                  <a:srgbClr val="393939"/>
                </a:solidFill>
                <a:highlight>
                  <a:schemeClr val="lt1"/>
                </a:highlight>
              </a:rPr>
              <a:t> maintains that, in the USA, demand for these professional figures has grown sixfold compared to five years ago, and data analysts will continue to be the most sought after profiles over the next five years. </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rgbClr val="393939"/>
                </a:solidFill>
                <a:highlight>
                  <a:schemeClr val="lt1"/>
                </a:highlight>
              </a:rPr>
              <a:t>This is further confirmed by IBM, which claims that the annual demand for </a:t>
            </a:r>
            <a:r>
              <a:rPr i="1" lang="en-US" sz="1200">
                <a:solidFill>
                  <a:srgbClr val="393939"/>
                </a:solidFill>
                <a:highlight>
                  <a:schemeClr val="lt1"/>
                </a:highlight>
              </a:rPr>
              <a:t>data scientists,</a:t>
            </a:r>
            <a:r>
              <a:rPr lang="en-US" sz="1200">
                <a:solidFill>
                  <a:srgbClr val="393939"/>
                </a:solidFill>
                <a:highlight>
                  <a:schemeClr val="lt1"/>
                </a:highlight>
              </a:rPr>
              <a:t> </a:t>
            </a:r>
            <a:r>
              <a:rPr i="1" lang="en-US" sz="1200">
                <a:solidFill>
                  <a:srgbClr val="393939"/>
                </a:solidFill>
                <a:highlight>
                  <a:schemeClr val="lt1"/>
                </a:highlight>
              </a:rPr>
              <a:t>data developers</a:t>
            </a:r>
            <a:r>
              <a:rPr lang="en-US" sz="1200">
                <a:solidFill>
                  <a:srgbClr val="393939"/>
                </a:solidFill>
                <a:highlight>
                  <a:schemeClr val="lt1"/>
                </a:highlight>
              </a:rPr>
              <a:t> and </a:t>
            </a:r>
            <a:r>
              <a:rPr i="1" lang="en-US" sz="1200">
                <a:solidFill>
                  <a:srgbClr val="393939"/>
                </a:solidFill>
                <a:highlight>
                  <a:schemeClr val="lt1"/>
                </a:highlight>
              </a:rPr>
              <a:t>data engineers</a:t>
            </a:r>
            <a:r>
              <a:rPr lang="en-US" sz="1200">
                <a:solidFill>
                  <a:srgbClr val="393939"/>
                </a:solidFill>
                <a:highlight>
                  <a:schemeClr val="lt1"/>
                </a:highlight>
              </a:rPr>
              <a:t> will lead to </a:t>
            </a:r>
            <a:r>
              <a:rPr b="1" lang="en-US" sz="1200">
                <a:solidFill>
                  <a:srgbClr val="393939"/>
                </a:solidFill>
                <a:highlight>
                  <a:schemeClr val="lt1"/>
                </a:highlight>
              </a:rPr>
              <a:t>700,000 new recruitments by 2020</a:t>
            </a:r>
            <a:r>
              <a:rPr lang="en-US" sz="1200">
                <a:solidFill>
                  <a:srgbClr val="393939"/>
                </a:solidFill>
                <a:highlight>
                  <a:schemeClr val="lt1"/>
                </a:highlight>
              </a:rPr>
              <a:t>.</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393939"/>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Companies, both big and small, are competing in the employment market in order to bring skilled data professionals on board, while many organisations have even commenced in-house training of data professionals from within their own talent pools to address their data analytics requirements. </a:t>
            </a:r>
            <a:r>
              <a:rPr lang="en-US" sz="1200" u="sng">
                <a:solidFill>
                  <a:schemeClr val="hlink"/>
                </a:solidFill>
                <a:hlinkClick r:id="rId4"/>
              </a:rPr>
              <a:t>https://www.entrepreneur.com/article/279333</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rgbClr val="212529"/>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i="1" lang="en-US" sz="1200">
                <a:solidFill>
                  <a:schemeClr val="dk1"/>
                </a:solidFill>
                <a:highlight>
                  <a:srgbClr val="F9F9F9"/>
                </a:highlight>
              </a:rPr>
              <a:t>Quote from Ricky Milliken, Regional Head, Waterstons re Digital Transformation in business:</a:t>
            </a:r>
            <a:endParaRPr i="1" sz="1200">
              <a:solidFill>
                <a:schemeClr val="dk1"/>
              </a:solidFill>
              <a:highlight>
                <a:srgbClr val="F9F9F9"/>
              </a:highlight>
            </a:endParaRPr>
          </a:p>
          <a:p>
            <a:pPr indent="0" lvl="0" marL="0" rtl="0" algn="l">
              <a:lnSpc>
                <a:spcPct val="115000"/>
              </a:lnSpc>
              <a:spcBef>
                <a:spcPts val="0"/>
              </a:spcBef>
              <a:spcAft>
                <a:spcPts val="0"/>
              </a:spcAft>
              <a:buClr>
                <a:schemeClr val="dk1"/>
              </a:buClr>
              <a:buSzPts val="1100"/>
              <a:buFont typeface="Arial"/>
              <a:buNone/>
            </a:pPr>
            <a:r>
              <a:rPr i="1" lang="en-US" sz="1200">
                <a:solidFill>
                  <a:schemeClr val="dk1"/>
                </a:solidFill>
                <a:highlight>
                  <a:srgbClr val="F9F9F9"/>
                </a:highlight>
              </a:rPr>
              <a:t>“Data literacy, the ability to read, understand, create, and communicate data as information, is one of the most sought after skills in modern businesses, and one of the things that separates a truly excellent digital transformation strategy from a merely ‘fine’ one is the focus on using the momentum to upskill staff so they are best equipped to operate in their new digital world.”  </a:t>
            </a:r>
            <a:endParaRPr i="1" sz="1200">
              <a:solidFill>
                <a:schemeClr val="dk1"/>
              </a:solidFill>
              <a:highlight>
                <a:srgbClr val="F9F9F9"/>
              </a:highlight>
            </a:endParaRPr>
          </a:p>
          <a:p>
            <a:pPr indent="0" lvl="0" marL="0" rtl="0" algn="l">
              <a:lnSpc>
                <a:spcPct val="115000"/>
              </a:lnSpc>
              <a:spcBef>
                <a:spcPts val="0"/>
              </a:spcBef>
              <a:spcAft>
                <a:spcPts val="0"/>
              </a:spcAft>
              <a:buClr>
                <a:schemeClr val="dk1"/>
              </a:buClr>
              <a:buSzPts val="1100"/>
              <a:buFont typeface="Arial"/>
              <a:buNone/>
            </a:pPr>
            <a:r>
              <a:rPr i="1" lang="en-US" sz="1200" u="sng">
                <a:solidFill>
                  <a:schemeClr val="accent5"/>
                </a:solidFill>
                <a:hlinkClick r:id="rId5">
                  <a:extLst>
                    <a:ext uri="{A12FA001-AC4F-418D-AE19-62706E023703}">
                      <ahyp:hlinkClr val="tx"/>
                    </a:ext>
                  </a:extLst>
                </a:hlinkClick>
              </a:rPr>
              <a:t>https://digit.fyi/digital-literacy-digital-transformation-comment/</a:t>
            </a:r>
            <a:endParaRPr i="1" sz="1200">
              <a:solidFill>
                <a:schemeClr val="dk1"/>
              </a:solidFill>
            </a:endParaRPr>
          </a:p>
          <a:p>
            <a:pPr indent="-304800" lvl="0" marL="457200" rtl="0" algn="l">
              <a:lnSpc>
                <a:spcPct val="115000"/>
              </a:lnSpc>
              <a:spcBef>
                <a:spcPts val="0"/>
              </a:spcBef>
              <a:spcAft>
                <a:spcPts val="0"/>
              </a:spcAft>
              <a:buClr>
                <a:srgbClr val="121212"/>
              </a:buClr>
              <a:buSzPts val="1200"/>
              <a:buChar char="○"/>
            </a:pPr>
            <a:r>
              <a:rPr lang="en-US" sz="1200">
                <a:solidFill>
                  <a:srgbClr val="121212"/>
                </a:solidFill>
              </a:rPr>
              <a:t>Demand for Business/Management Analyst roles in the USA is predicted to grow by 14.3% over the next 10 years, attracting a median annual salary of $81k. (Source: Bureau of Labor Statistics (projected growth) and </a:t>
            </a:r>
            <a:r>
              <a:rPr lang="en-US" sz="1200" u="sng">
                <a:solidFill>
                  <a:srgbClr val="00819B"/>
                </a:solidFill>
                <a:hlinkClick r:id="rId6">
                  <a:extLst>
                    <a:ext uri="{A12FA001-AC4F-418D-AE19-62706E023703}">
                      <ahyp:hlinkClr val="tx"/>
                    </a:ext>
                  </a:extLst>
                </a:hlinkClick>
              </a:rPr>
              <a:t>Burning Glass analysis</a:t>
            </a:r>
            <a:r>
              <a:rPr lang="en-US" sz="1200">
                <a:solidFill>
                  <a:srgbClr val="121212"/>
                </a:solidFill>
              </a:rPr>
              <a:t>.</a:t>
            </a:r>
            <a:endParaRPr sz="1200">
              <a:solidFill>
                <a:srgbClr val="121212"/>
              </a:solidFill>
            </a:endParaRPr>
          </a:p>
          <a:p>
            <a:pPr indent="-304800" lvl="0" marL="457200" rtl="0" algn="l">
              <a:lnSpc>
                <a:spcPct val="115000"/>
              </a:lnSpc>
              <a:spcBef>
                <a:spcPts val="1800"/>
              </a:spcBef>
              <a:spcAft>
                <a:spcPts val="0"/>
              </a:spcAft>
              <a:buClr>
                <a:srgbClr val="121212"/>
              </a:buClr>
              <a:buSzPts val="1200"/>
              <a:buChar char="○"/>
            </a:pPr>
            <a:r>
              <a:rPr lang="en-US" sz="1200">
                <a:solidFill>
                  <a:srgbClr val="121212"/>
                </a:solidFill>
              </a:rPr>
              <a:t>Skills such as Python and machine learning are in very high demand in virtually every business sector</a:t>
            </a:r>
            <a:endParaRPr sz="1200">
              <a:solidFill>
                <a:srgbClr val="121212"/>
              </a:solidFill>
            </a:endParaRPr>
          </a:p>
          <a:p>
            <a:pPr indent="-304800" lvl="0" marL="457200" rtl="0" algn="l">
              <a:lnSpc>
                <a:spcPct val="115000"/>
              </a:lnSpc>
              <a:spcBef>
                <a:spcPts val="1800"/>
              </a:spcBef>
              <a:spcAft>
                <a:spcPts val="0"/>
              </a:spcAft>
              <a:buClr>
                <a:srgbClr val="121212"/>
              </a:buClr>
              <a:buSzPts val="1200"/>
              <a:buChar char="○"/>
            </a:pPr>
            <a:r>
              <a:rPr lang="en-US" sz="1200">
                <a:solidFill>
                  <a:srgbClr val="121212"/>
                </a:solidFill>
              </a:rPr>
              <a:t>A deep understanding of predictive analysis has become pivotal to business success</a:t>
            </a:r>
            <a:endParaRPr sz="1200">
              <a:solidFill>
                <a:srgbClr val="121212"/>
              </a:solidFill>
            </a:endParaRPr>
          </a:p>
          <a:p>
            <a:pPr indent="0" lvl="0" marL="0" rtl="0" algn="l">
              <a:spcBef>
                <a:spcPts val="1800"/>
              </a:spcBef>
              <a:spcAft>
                <a:spcPts val="0"/>
              </a:spcAft>
              <a:buClr>
                <a:schemeClr val="dk1"/>
              </a:buClr>
              <a:buSzPts val="1100"/>
              <a:buFont typeface="Arial"/>
              <a:buNone/>
            </a:pPr>
            <a:r>
              <a:rPr lang="en-US" sz="1200">
                <a:solidFill>
                  <a:schemeClr val="dk1"/>
                </a:solidFill>
                <a:highlight>
                  <a:schemeClr val="lt1"/>
                </a:highlight>
              </a:rPr>
              <a:t>Data scientist is the “hottest job function” now for employers, says Andrew Lo, director of the MIT Laboratory for Financial Engineering in Cambridge, Mass.</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Lo says data portfolio managers, who are charged with maintaining and maximizing the value of a company’s data assets, also are gaining importance.</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“Certainly in the financial sector people are already pretty highly trained, so I do believe they can be retrained to focus on data science and all of the job functions that are required to support data science analytics,” says MIT’s Lo. “That’s not true in all industries.”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2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en-US" sz="1200">
                <a:solidFill>
                  <a:schemeClr val="dk1"/>
                </a:solidFill>
                <a:highlight>
                  <a:schemeClr val="lt1"/>
                </a:highlight>
              </a:rPr>
              <a:t>Salary levels: </a:t>
            </a:r>
            <a:r>
              <a:rPr lang="en-US" sz="900">
                <a:solidFill>
                  <a:srgbClr val="333333"/>
                </a:solidFill>
                <a:highlight>
                  <a:schemeClr val="lt1"/>
                </a:highlight>
              </a:rPr>
              <a:t>The median annual salary for a Data Analyst was £40,000 in advertised job vacancies across the UK during the 6 months to 5 November 2019.</a:t>
            </a:r>
            <a:endParaRPr sz="1200">
              <a:solidFill>
                <a:schemeClr val="dk1"/>
              </a:solidFill>
              <a:highlight>
                <a:schemeClr val="lt1"/>
              </a:highlight>
            </a:endParaRPr>
          </a:p>
          <a:p>
            <a:pPr indent="0" lvl="0" marL="0" rtl="0" algn="l">
              <a:spcBef>
                <a:spcPts val="0"/>
              </a:spcBef>
              <a:spcAft>
                <a:spcPts val="0"/>
              </a:spcAft>
              <a:buNone/>
            </a:pPr>
            <a:r>
              <a:t/>
            </a:r>
            <a:endParaRPr/>
          </a:p>
        </p:txBody>
      </p:sp>
      <p:sp>
        <p:nvSpPr>
          <p:cNvPr id="144" name="Google Shape;144;g10cdcd7a6d4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7" name="Shape 47"/>
        <p:cNvGrpSpPr/>
        <p:nvPr/>
      </p:nvGrpSpPr>
      <p:grpSpPr>
        <a:xfrm>
          <a:off x="0" y="0"/>
          <a:ext cx="0" cy="0"/>
          <a:chOff x="0" y="0"/>
          <a:chExt cx="0" cy="0"/>
        </a:xfrm>
      </p:grpSpPr>
      <p:sp>
        <p:nvSpPr>
          <p:cNvPr id="48" name="Google Shape;48;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9" name="Google Shape;4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2" name="Google Shape;52;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3" name="Google Shape;5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6" name="Shape 56"/>
        <p:cNvGrpSpPr/>
        <p:nvPr/>
      </p:nvGrpSpPr>
      <p:grpSpPr>
        <a:xfrm>
          <a:off x="0" y="0"/>
          <a:ext cx="0" cy="0"/>
          <a:chOff x="0" y="0"/>
          <a:chExt cx="0" cy="0"/>
        </a:xfrm>
      </p:grpSpPr>
      <p:sp>
        <p:nvSpPr>
          <p:cNvPr id="57" name="Google Shape;57;p26"/>
          <p:cNvSpPr txBox="1"/>
          <p:nvPr>
            <p:ph type="title"/>
          </p:nvPr>
        </p:nvSpPr>
        <p:spPr>
          <a:xfrm>
            <a:off x="457200" y="475083"/>
            <a:ext cx="8229600" cy="1017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178FD8"/>
              </a:buClr>
              <a:buSzPts val="4400"/>
              <a:buFont typeface="Arial"/>
              <a:buNone/>
              <a:defRPr b="1" i="0" sz="4400" u="none" cap="none" strike="noStrike">
                <a:solidFill>
                  <a:srgbClr val="178FD8"/>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58" name="Google Shape;58;p26"/>
          <p:cNvSpPr txBox="1"/>
          <p:nvPr>
            <p:ph idx="1" type="body"/>
          </p:nvPr>
        </p:nvSpPr>
        <p:spPr>
          <a:xfrm>
            <a:off x="457200" y="900112"/>
            <a:ext cx="4038600" cy="2545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0"/>
              </a:spcBef>
              <a:spcAft>
                <a:spcPts val="0"/>
              </a:spcAft>
              <a:buClr>
                <a:srgbClr val="178FD8"/>
              </a:buClr>
              <a:buSzPts val="2800"/>
              <a:buFont typeface="Arial"/>
              <a:buChar char="•"/>
              <a:defRPr b="0" i="0" sz="2800" u="none" cap="none" strike="noStrike">
                <a:solidFill>
                  <a:srgbClr val="178FD8"/>
                </a:solidFill>
                <a:latin typeface="Arial"/>
                <a:ea typeface="Arial"/>
                <a:cs typeface="Arial"/>
                <a:sym typeface="Arial"/>
              </a:defRPr>
            </a:lvl1pPr>
            <a:lvl2pPr indent="-381000" lvl="1" marL="914400" marR="0" algn="l">
              <a:lnSpc>
                <a:spcPct val="100000"/>
              </a:lnSpc>
              <a:spcBef>
                <a:spcPts val="0"/>
              </a:spcBef>
              <a:spcAft>
                <a:spcPts val="0"/>
              </a:spcAft>
              <a:buClr>
                <a:srgbClr val="178FD8"/>
              </a:buClr>
              <a:buSzPts val="2400"/>
              <a:buFont typeface="Arial"/>
              <a:buChar char="–"/>
              <a:defRPr b="0" i="0" sz="2400" u="none" cap="none" strike="noStrike">
                <a:solidFill>
                  <a:srgbClr val="178FD8"/>
                </a:solidFill>
                <a:latin typeface="Arial"/>
                <a:ea typeface="Arial"/>
                <a:cs typeface="Arial"/>
                <a:sym typeface="Arial"/>
              </a:defRPr>
            </a:lvl2pPr>
            <a:lvl3pPr indent="-355600" lvl="2" marL="1371600" marR="0" algn="l">
              <a:lnSpc>
                <a:spcPct val="100000"/>
              </a:lnSpc>
              <a:spcBef>
                <a:spcPts val="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3pPr>
            <a:lvl4pPr indent="-342900" lvl="3" marL="1828800" marR="0" algn="l">
              <a:lnSpc>
                <a:spcPct val="100000"/>
              </a:lnSpc>
              <a:spcBef>
                <a:spcPts val="0"/>
              </a:spcBef>
              <a:spcAft>
                <a:spcPts val="0"/>
              </a:spcAft>
              <a:buClr>
                <a:srgbClr val="178FD8"/>
              </a:buClr>
              <a:buSzPts val="1800"/>
              <a:buFont typeface="Arial"/>
              <a:buChar char="–"/>
              <a:defRPr b="0" i="0" sz="1800" u="none" cap="none" strike="noStrike">
                <a:solidFill>
                  <a:srgbClr val="178FD8"/>
                </a:solidFill>
                <a:latin typeface="Arial"/>
                <a:ea typeface="Arial"/>
                <a:cs typeface="Arial"/>
                <a:sym typeface="Arial"/>
              </a:defRPr>
            </a:lvl4pPr>
            <a:lvl5pPr indent="-342900" lvl="4" marL="2286000" marR="0" algn="l">
              <a:lnSpc>
                <a:spcPct val="100000"/>
              </a:lnSpc>
              <a:spcBef>
                <a:spcPts val="0"/>
              </a:spcBef>
              <a:spcAft>
                <a:spcPts val="0"/>
              </a:spcAft>
              <a:buClr>
                <a:srgbClr val="178FD8"/>
              </a:buClr>
              <a:buSzPts val="1800"/>
              <a:buFont typeface="Arial"/>
              <a:buChar char="»"/>
              <a:defRPr b="0" i="0" sz="1800" u="none" cap="none" strike="noStrike">
                <a:solidFill>
                  <a:srgbClr val="178FD8"/>
                </a:solidFill>
                <a:latin typeface="Arial"/>
                <a:ea typeface="Arial"/>
                <a:cs typeface="Arial"/>
                <a:sym typeface="Arial"/>
              </a:defRPr>
            </a:lvl5pPr>
            <a:lvl6pPr indent="-342900" lvl="5" marL="27432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26"/>
          <p:cNvSpPr txBox="1"/>
          <p:nvPr>
            <p:ph idx="2" type="body"/>
          </p:nvPr>
        </p:nvSpPr>
        <p:spPr>
          <a:xfrm>
            <a:off x="4648200" y="900112"/>
            <a:ext cx="4038600" cy="2545500"/>
          </a:xfrm>
          <a:prstGeom prst="rect">
            <a:avLst/>
          </a:prstGeom>
          <a:noFill/>
          <a:ln>
            <a:noFill/>
          </a:ln>
        </p:spPr>
        <p:txBody>
          <a:bodyPr anchorCtr="0" anchor="t" bIns="91425" lIns="91425" spcFirstLastPara="1" rIns="91425" wrap="square" tIns="91425">
            <a:noAutofit/>
          </a:bodyPr>
          <a:lstStyle>
            <a:lvl1pPr indent="-406400" lvl="0" marL="457200" marR="0" algn="l">
              <a:lnSpc>
                <a:spcPct val="100000"/>
              </a:lnSpc>
              <a:spcBef>
                <a:spcPts val="0"/>
              </a:spcBef>
              <a:spcAft>
                <a:spcPts val="0"/>
              </a:spcAft>
              <a:buClr>
                <a:srgbClr val="178FD8"/>
              </a:buClr>
              <a:buSzPts val="2800"/>
              <a:buFont typeface="Arial"/>
              <a:buChar char="•"/>
              <a:defRPr b="0" i="0" sz="2800" u="none" cap="none" strike="noStrike">
                <a:solidFill>
                  <a:srgbClr val="178FD8"/>
                </a:solidFill>
                <a:latin typeface="Arial"/>
                <a:ea typeface="Arial"/>
                <a:cs typeface="Arial"/>
                <a:sym typeface="Arial"/>
              </a:defRPr>
            </a:lvl1pPr>
            <a:lvl2pPr indent="-381000" lvl="1" marL="914400" marR="0" algn="l">
              <a:lnSpc>
                <a:spcPct val="100000"/>
              </a:lnSpc>
              <a:spcBef>
                <a:spcPts val="0"/>
              </a:spcBef>
              <a:spcAft>
                <a:spcPts val="0"/>
              </a:spcAft>
              <a:buClr>
                <a:srgbClr val="178FD8"/>
              </a:buClr>
              <a:buSzPts val="2400"/>
              <a:buFont typeface="Arial"/>
              <a:buChar char="–"/>
              <a:defRPr b="0" i="0" sz="2400" u="none" cap="none" strike="noStrike">
                <a:solidFill>
                  <a:srgbClr val="178FD8"/>
                </a:solidFill>
                <a:latin typeface="Arial"/>
                <a:ea typeface="Arial"/>
                <a:cs typeface="Arial"/>
                <a:sym typeface="Arial"/>
              </a:defRPr>
            </a:lvl2pPr>
            <a:lvl3pPr indent="-355600" lvl="2" marL="1371600" marR="0" algn="l">
              <a:lnSpc>
                <a:spcPct val="100000"/>
              </a:lnSpc>
              <a:spcBef>
                <a:spcPts val="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3pPr>
            <a:lvl4pPr indent="-342900" lvl="3" marL="1828800" marR="0" algn="l">
              <a:lnSpc>
                <a:spcPct val="100000"/>
              </a:lnSpc>
              <a:spcBef>
                <a:spcPts val="0"/>
              </a:spcBef>
              <a:spcAft>
                <a:spcPts val="0"/>
              </a:spcAft>
              <a:buClr>
                <a:srgbClr val="178FD8"/>
              </a:buClr>
              <a:buSzPts val="1800"/>
              <a:buFont typeface="Arial"/>
              <a:buChar char="–"/>
              <a:defRPr b="0" i="0" sz="1800" u="none" cap="none" strike="noStrike">
                <a:solidFill>
                  <a:srgbClr val="178FD8"/>
                </a:solidFill>
                <a:latin typeface="Arial"/>
                <a:ea typeface="Arial"/>
                <a:cs typeface="Arial"/>
                <a:sym typeface="Arial"/>
              </a:defRPr>
            </a:lvl4pPr>
            <a:lvl5pPr indent="-342900" lvl="4" marL="2286000" marR="0" algn="l">
              <a:lnSpc>
                <a:spcPct val="100000"/>
              </a:lnSpc>
              <a:spcBef>
                <a:spcPts val="0"/>
              </a:spcBef>
              <a:spcAft>
                <a:spcPts val="0"/>
              </a:spcAft>
              <a:buClr>
                <a:srgbClr val="178FD8"/>
              </a:buClr>
              <a:buSzPts val="1800"/>
              <a:buFont typeface="Arial"/>
              <a:buChar char="»"/>
              <a:defRPr b="0" i="0" sz="1800" u="none" cap="none" strike="noStrike">
                <a:solidFill>
                  <a:srgbClr val="178FD8"/>
                </a:solidFill>
                <a:latin typeface="Arial"/>
                <a:ea typeface="Arial"/>
                <a:cs typeface="Arial"/>
                <a:sym typeface="Arial"/>
              </a:defRPr>
            </a:lvl5pPr>
            <a:lvl6pPr indent="-342900" lvl="5" marL="27432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algn="l">
              <a:lnSpc>
                <a:spcPct val="100000"/>
              </a:lnSpc>
              <a:spcBef>
                <a:spcPts val="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26"/>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1" name="Google Shape;61;p26"/>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62" name="Google Shape;62;p26"/>
          <p:cNvSpPr txBox="1"/>
          <p:nvPr>
            <p:ph idx="12" type="sldNum"/>
          </p:nvPr>
        </p:nvSpPr>
        <p:spPr>
          <a:xfrm>
            <a:off x="6553200" y="4767262"/>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1pPr>
            <a:lvl2pPr indent="0" lvl="1"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2pPr>
            <a:lvl3pPr indent="0" lvl="2"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3pPr>
            <a:lvl4pPr indent="0" lvl="3"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4pPr>
            <a:lvl5pPr indent="0" lvl="4"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5pPr>
            <a:lvl6pPr indent="0" lvl="5"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6pPr>
            <a:lvl7pPr indent="0" lvl="6"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7pPr>
            <a:lvl8pPr indent="0" lvl="7"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8pPr>
            <a:lvl9pPr indent="0" lvl="8"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 name="Shape 13"/>
        <p:cNvGrpSpPr/>
        <p:nvPr/>
      </p:nvGrpSpPr>
      <p:grpSpPr>
        <a:xfrm>
          <a:off x="0" y="0"/>
          <a:ext cx="0" cy="0"/>
          <a:chOff x="0" y="0"/>
          <a:chExt cx="0" cy="0"/>
        </a:xfrm>
      </p:grpSpPr>
      <p:sp>
        <p:nvSpPr>
          <p:cNvPr id="14" name="Google Shape;14;p15"/>
          <p:cNvSpPr txBox="1"/>
          <p:nvPr>
            <p:ph type="title"/>
          </p:nvPr>
        </p:nvSpPr>
        <p:spPr>
          <a:xfrm>
            <a:off x="457200" y="475083"/>
            <a:ext cx="8229600" cy="1017900"/>
          </a:xfrm>
          <a:prstGeom prst="rect">
            <a:avLst/>
          </a:prstGeom>
          <a:noFill/>
          <a:ln>
            <a:noFill/>
          </a:ln>
        </p:spPr>
        <p:txBody>
          <a:bodyPr anchorCtr="0" anchor="ctr" bIns="91425" lIns="91425" spcFirstLastPara="1" rIns="91425" wrap="square" tIns="91425">
            <a:noAutofit/>
          </a:bodyPr>
          <a:lstStyle>
            <a:lvl1pPr lvl="0" marR="0" algn="l">
              <a:lnSpc>
                <a:spcPct val="100000"/>
              </a:lnSpc>
              <a:spcBef>
                <a:spcPts val="0"/>
              </a:spcBef>
              <a:spcAft>
                <a:spcPts val="0"/>
              </a:spcAft>
              <a:buClr>
                <a:srgbClr val="178FD8"/>
              </a:buClr>
              <a:buSzPts val="4400"/>
              <a:buFont typeface="Arial"/>
              <a:buNone/>
              <a:defRPr b="1" i="0" sz="4400" u="none" cap="none" strike="noStrike">
                <a:solidFill>
                  <a:srgbClr val="178FD8"/>
                </a:solidFill>
                <a:latin typeface="Arial"/>
                <a:ea typeface="Arial"/>
                <a:cs typeface="Arial"/>
                <a:sym typeface="Arial"/>
              </a:defRPr>
            </a:lvl1pPr>
            <a:lvl2pPr lvl="1"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15"/>
          <p:cNvSpPr txBox="1"/>
          <p:nvPr>
            <p:ph idx="1" type="body"/>
          </p:nvPr>
        </p:nvSpPr>
        <p:spPr>
          <a:xfrm>
            <a:off x="457200" y="1793675"/>
            <a:ext cx="8229600" cy="2800800"/>
          </a:xfrm>
          <a:prstGeom prst="rect">
            <a:avLst/>
          </a:prstGeom>
          <a:noFill/>
          <a:ln>
            <a:noFill/>
          </a:ln>
        </p:spPr>
        <p:txBody>
          <a:bodyPr anchorCtr="0" anchor="t" bIns="91425" lIns="91425" spcFirstLastPara="1" rIns="91425" wrap="square" tIns="91425">
            <a:noAutofit/>
          </a:bodyPr>
          <a:lstStyle>
            <a:lvl1pPr indent="-431800" lvl="0" marL="457200" marR="0" algn="l">
              <a:lnSpc>
                <a:spcPct val="100000"/>
              </a:lnSpc>
              <a:spcBef>
                <a:spcPts val="640"/>
              </a:spcBef>
              <a:spcAft>
                <a:spcPts val="0"/>
              </a:spcAft>
              <a:buClr>
                <a:srgbClr val="178FD8"/>
              </a:buClr>
              <a:buSzPts val="3200"/>
              <a:buFont typeface="Arial"/>
              <a:buChar char="•"/>
              <a:defRPr b="0" i="0" sz="3200" u="none" cap="none" strike="noStrike">
                <a:solidFill>
                  <a:srgbClr val="178FD8"/>
                </a:solidFill>
                <a:latin typeface="Arial"/>
                <a:ea typeface="Arial"/>
                <a:cs typeface="Arial"/>
                <a:sym typeface="Arial"/>
              </a:defRPr>
            </a:lvl1pPr>
            <a:lvl2pPr indent="-406400" lvl="1" marL="914400" marR="0" algn="l">
              <a:lnSpc>
                <a:spcPct val="100000"/>
              </a:lnSpc>
              <a:spcBef>
                <a:spcPts val="560"/>
              </a:spcBef>
              <a:spcAft>
                <a:spcPts val="0"/>
              </a:spcAft>
              <a:buClr>
                <a:srgbClr val="178FD8"/>
              </a:buClr>
              <a:buSzPts val="2800"/>
              <a:buFont typeface="Arial"/>
              <a:buChar char="–"/>
              <a:defRPr b="0" i="0" sz="2800" u="none" cap="none" strike="noStrike">
                <a:solidFill>
                  <a:srgbClr val="178FD8"/>
                </a:solidFill>
                <a:latin typeface="Arial"/>
                <a:ea typeface="Arial"/>
                <a:cs typeface="Arial"/>
                <a:sym typeface="Arial"/>
              </a:defRPr>
            </a:lvl2pPr>
            <a:lvl3pPr indent="-381000" lvl="2" marL="1371600" marR="0" algn="l">
              <a:lnSpc>
                <a:spcPct val="100000"/>
              </a:lnSpc>
              <a:spcBef>
                <a:spcPts val="480"/>
              </a:spcBef>
              <a:spcAft>
                <a:spcPts val="0"/>
              </a:spcAft>
              <a:buClr>
                <a:srgbClr val="178FD8"/>
              </a:buClr>
              <a:buSzPts val="2400"/>
              <a:buFont typeface="Arial"/>
              <a:buChar char="•"/>
              <a:defRPr b="0" i="0" sz="2400" u="none" cap="none" strike="noStrike">
                <a:solidFill>
                  <a:srgbClr val="178FD8"/>
                </a:solidFill>
                <a:latin typeface="Arial"/>
                <a:ea typeface="Arial"/>
                <a:cs typeface="Arial"/>
                <a:sym typeface="Arial"/>
              </a:defRPr>
            </a:lvl3pPr>
            <a:lvl4pPr indent="-355600" lvl="3" marL="1828800" marR="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4pPr>
            <a:lvl5pPr indent="-355600" lvl="4" marL="2286000" marR="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 name="Google Shape;16;p15"/>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7" name="Google Shape;17;p15"/>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18" name="Google Shape;18;p15"/>
          <p:cNvSpPr txBox="1"/>
          <p:nvPr>
            <p:ph idx="12" type="sldNum"/>
          </p:nvPr>
        </p:nvSpPr>
        <p:spPr>
          <a:xfrm>
            <a:off x="6553200" y="4767262"/>
            <a:ext cx="2133600" cy="2739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1pPr>
            <a:lvl2pPr indent="0" lvl="1"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2pPr>
            <a:lvl3pPr indent="0" lvl="2"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3pPr>
            <a:lvl4pPr indent="0" lvl="3"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4pPr>
            <a:lvl5pPr indent="0" lvl="4"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5pPr>
            <a:lvl6pPr indent="0" lvl="5"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6pPr>
            <a:lvl7pPr indent="0" lvl="6"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7pPr>
            <a:lvl8pPr indent="0" lvl="7"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8pPr>
            <a:lvl9pPr indent="0" lvl="8" marL="0" marR="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sp>
        <p:nvSpPr>
          <p:cNvPr id="23" name="Google Shape;2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5" name="Google Shape;2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0" name="Google Shape;3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3" name="Google Shape;3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8" name="Shape 38"/>
        <p:cNvGrpSpPr/>
        <p:nvPr/>
      </p:nvGrpSpPr>
      <p:grpSpPr>
        <a:xfrm>
          <a:off x="0" y="0"/>
          <a:ext cx="0" cy="0"/>
          <a:chOff x="0" y="0"/>
          <a:chExt cx="0" cy="0"/>
        </a:xfrm>
      </p:grpSpPr>
      <p:sp>
        <p:nvSpPr>
          <p:cNvPr id="39" name="Google Shape;39;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4" name="Google Shape;44;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5" name="Google Shape;45;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6" name="Google Shape;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hbr.org/2014/08/why-women-dont-apply-for-jobs-unless-theyre-100-qualified" TargetMode="External"/><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3.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5.png"/><Relationship Id="rId7" Type="http://schemas.openxmlformats.org/officeDocument/2006/relationships/image" Target="../media/image10.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66" name="Shape 66"/>
        <p:cNvGrpSpPr/>
        <p:nvPr/>
      </p:nvGrpSpPr>
      <p:grpSpPr>
        <a:xfrm>
          <a:off x="0" y="0"/>
          <a:ext cx="0" cy="0"/>
          <a:chOff x="0" y="0"/>
          <a:chExt cx="0" cy="0"/>
        </a:xfrm>
      </p:grpSpPr>
      <p:sp>
        <p:nvSpPr>
          <p:cNvPr id="67" name="Google Shape;67;p1"/>
          <p:cNvSpPr/>
          <p:nvPr/>
        </p:nvSpPr>
        <p:spPr>
          <a:xfrm>
            <a:off x="2258250" y="2945775"/>
            <a:ext cx="4627500" cy="960300"/>
          </a:xfrm>
          <a:prstGeom prst="roundRect">
            <a:avLst>
              <a:gd fmla="val 4194" name="adj"/>
            </a:avLst>
          </a:prstGeom>
          <a:solidFill>
            <a:srgbClr val="1B3445"/>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
          <p:cNvSpPr/>
          <p:nvPr/>
        </p:nvSpPr>
        <p:spPr>
          <a:xfrm>
            <a:off x="0" y="4425025"/>
            <a:ext cx="9144000" cy="7185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 name="Google Shape;69;p1"/>
          <p:cNvPicPr preferRelativeResize="0"/>
          <p:nvPr/>
        </p:nvPicPr>
        <p:blipFill rotWithShape="1">
          <a:blip r:embed="rId3">
            <a:alphaModFix/>
          </a:blip>
          <a:srcRect b="0" l="0" r="0" t="0"/>
          <a:stretch/>
        </p:blipFill>
        <p:spPr>
          <a:xfrm>
            <a:off x="4212125" y="655500"/>
            <a:ext cx="719738" cy="718499"/>
          </a:xfrm>
          <a:prstGeom prst="rect">
            <a:avLst/>
          </a:prstGeom>
          <a:noFill/>
          <a:ln>
            <a:noFill/>
          </a:ln>
        </p:spPr>
      </p:pic>
      <p:sp>
        <p:nvSpPr>
          <p:cNvPr id="70" name="Google Shape;70;p1"/>
          <p:cNvSpPr txBox="1"/>
          <p:nvPr/>
        </p:nvSpPr>
        <p:spPr>
          <a:xfrm>
            <a:off x="3378900" y="4683975"/>
            <a:ext cx="2386200" cy="3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FFFFFF"/>
                </a:solidFill>
                <a:latin typeface="Poppins"/>
                <a:ea typeface="Poppins"/>
                <a:cs typeface="Poppins"/>
                <a:sym typeface="Poppins"/>
              </a:rPr>
              <a:t>www.codeclan.com</a:t>
            </a:r>
            <a:endParaRPr b="0" i="0" sz="1000" u="none" cap="none" strike="noStrike">
              <a:solidFill>
                <a:srgbClr val="FFFFFF"/>
              </a:solidFill>
              <a:latin typeface="Poppins"/>
              <a:ea typeface="Poppins"/>
              <a:cs typeface="Poppins"/>
              <a:sym typeface="Poppins"/>
            </a:endParaRPr>
          </a:p>
        </p:txBody>
      </p:sp>
      <p:sp>
        <p:nvSpPr>
          <p:cNvPr id="71" name="Google Shape;71;p1"/>
          <p:cNvSpPr txBox="1"/>
          <p:nvPr/>
        </p:nvSpPr>
        <p:spPr>
          <a:xfrm>
            <a:off x="2258250" y="2994300"/>
            <a:ext cx="46275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US" sz="2200" u="none" cap="none" strike="noStrike">
                <a:solidFill>
                  <a:schemeClr val="lt1"/>
                </a:solidFill>
                <a:latin typeface="Karla"/>
                <a:ea typeface="Karla"/>
                <a:cs typeface="Karla"/>
                <a:sym typeface="Karla"/>
              </a:rPr>
              <a:t>Introductions to </a:t>
            </a:r>
            <a:r>
              <a:rPr b="1" lang="en-US" sz="2200">
                <a:solidFill>
                  <a:schemeClr val="lt1"/>
                </a:solidFill>
                <a:latin typeface="Karla"/>
                <a:ea typeface="Karla"/>
                <a:cs typeface="Karla"/>
                <a:sym typeface="Karla"/>
              </a:rPr>
              <a:t>Partner Network</a:t>
            </a:r>
            <a:r>
              <a:rPr b="1" i="0" lang="en-US" sz="2200" u="none" cap="none" strike="noStrike">
                <a:solidFill>
                  <a:schemeClr val="lt1"/>
                </a:solidFill>
                <a:latin typeface="Karla"/>
                <a:ea typeface="Karla"/>
                <a:cs typeface="Karla"/>
                <a:sym typeface="Karla"/>
              </a:rPr>
              <a:t> </a:t>
            </a:r>
            <a:endParaRPr b="1" i="0" sz="1400" u="none" cap="none" strike="noStrike">
              <a:solidFill>
                <a:schemeClr val="lt1"/>
              </a:solidFill>
              <a:latin typeface="Karla"/>
              <a:ea typeface="Karla"/>
              <a:cs typeface="Karla"/>
              <a:sym typeface="Karla"/>
            </a:endParaRPr>
          </a:p>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lt1"/>
                </a:solidFill>
                <a:latin typeface="Karla"/>
                <a:ea typeface="Karla"/>
                <a:cs typeface="Karla"/>
                <a:sym typeface="Karla"/>
              </a:rPr>
              <a:t>CodeClan Careers Service</a:t>
            </a:r>
            <a:endParaRPr b="1" i="0" sz="1400" u="none" cap="none" strike="noStrike">
              <a:solidFill>
                <a:schemeClr val="lt1"/>
              </a:solidFill>
              <a:latin typeface="Karla"/>
              <a:ea typeface="Karla"/>
              <a:cs typeface="Karla"/>
              <a:sym typeface="Karla"/>
            </a:endParaRPr>
          </a:p>
        </p:txBody>
      </p:sp>
      <p:pic>
        <p:nvPicPr>
          <p:cNvPr id="72" name="Google Shape;72;p1"/>
          <p:cNvPicPr preferRelativeResize="0"/>
          <p:nvPr/>
        </p:nvPicPr>
        <p:blipFill rotWithShape="1">
          <a:blip r:embed="rId4">
            <a:alphaModFix/>
          </a:blip>
          <a:srcRect b="0" l="0" r="0" t="0"/>
          <a:stretch/>
        </p:blipFill>
        <p:spPr>
          <a:xfrm>
            <a:off x="3103013" y="1557379"/>
            <a:ext cx="2937976" cy="846050"/>
          </a:xfrm>
          <a:prstGeom prst="rect">
            <a:avLst/>
          </a:prstGeom>
          <a:noFill/>
          <a:ln>
            <a:noFill/>
          </a:ln>
          <a:effectLst>
            <a:outerShdw blurRad="57150" rotWithShape="0" algn="bl" dir="5400000" dist="19050">
              <a:srgbClr val="000000">
                <a:alpha val="49803"/>
              </a:srgbClr>
            </a:outerShdw>
          </a:effectLst>
        </p:spPr>
      </p:pic>
      <p:pic>
        <p:nvPicPr>
          <p:cNvPr id="73" name="Google Shape;73;p1"/>
          <p:cNvPicPr preferRelativeResize="0"/>
          <p:nvPr/>
        </p:nvPicPr>
        <p:blipFill rotWithShape="1">
          <a:blip r:embed="rId5">
            <a:alphaModFix/>
          </a:blip>
          <a:srcRect b="0" l="0" r="0" t="0"/>
          <a:stretch/>
        </p:blipFill>
        <p:spPr>
          <a:xfrm>
            <a:off x="191800" y="4775526"/>
            <a:ext cx="1089801" cy="200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445"/>
        </a:solidFill>
      </p:bgPr>
    </p:bg>
    <p:spTree>
      <p:nvGrpSpPr>
        <p:cNvPr id="152" name="Shape 152"/>
        <p:cNvGrpSpPr/>
        <p:nvPr/>
      </p:nvGrpSpPr>
      <p:grpSpPr>
        <a:xfrm>
          <a:off x="0" y="0"/>
          <a:ext cx="0" cy="0"/>
          <a:chOff x="0" y="0"/>
          <a:chExt cx="0" cy="0"/>
        </a:xfrm>
      </p:grpSpPr>
      <p:sp>
        <p:nvSpPr>
          <p:cNvPr id="153" name="Google Shape;153;g10cdcd7a6d4_0_169"/>
          <p:cNvSpPr/>
          <p:nvPr/>
        </p:nvSpPr>
        <p:spPr>
          <a:xfrm>
            <a:off x="94" y="3769950"/>
            <a:ext cx="9144000" cy="1373400"/>
          </a:xfrm>
          <a:prstGeom prst="rect">
            <a:avLst/>
          </a:prstGeom>
          <a:solidFill>
            <a:srgbClr val="4DA2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4" name="Google Shape;154;g10cdcd7a6d4_0_169"/>
          <p:cNvSpPr/>
          <p:nvPr/>
        </p:nvSpPr>
        <p:spPr>
          <a:xfrm>
            <a:off x="255713" y="1242525"/>
            <a:ext cx="8621100" cy="33024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55" name="Google Shape;155;g10cdcd7a6d4_0_169"/>
          <p:cNvPicPr preferRelativeResize="0"/>
          <p:nvPr/>
        </p:nvPicPr>
        <p:blipFill>
          <a:blip r:embed="rId3">
            <a:alphaModFix/>
          </a:blip>
          <a:stretch>
            <a:fillRect/>
          </a:stretch>
        </p:blipFill>
        <p:spPr>
          <a:xfrm>
            <a:off x="3430985" y="1568476"/>
            <a:ext cx="2270549" cy="344606"/>
          </a:xfrm>
          <a:prstGeom prst="rect">
            <a:avLst/>
          </a:prstGeom>
          <a:noFill/>
          <a:ln>
            <a:noFill/>
          </a:ln>
        </p:spPr>
      </p:pic>
      <p:sp>
        <p:nvSpPr>
          <p:cNvPr id="156" name="Google Shape;156;g10cdcd7a6d4_0_169"/>
          <p:cNvSpPr txBox="1"/>
          <p:nvPr/>
        </p:nvSpPr>
        <p:spPr>
          <a:xfrm>
            <a:off x="628331" y="1340925"/>
            <a:ext cx="8023800" cy="3036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US" sz="1500">
                <a:solidFill>
                  <a:srgbClr val="1B3445"/>
                </a:solidFill>
                <a:latin typeface="Poppins"/>
                <a:ea typeface="Poppins"/>
                <a:cs typeface="Poppins"/>
                <a:sym typeface="Poppins"/>
              </a:rPr>
              <a:t>In the field of “data” identifying the jobs you want to look for can get complicated quickly for a couple of reasons:</a:t>
            </a:r>
            <a:endParaRPr sz="1500">
              <a:solidFill>
                <a:srgbClr val="1B3445"/>
              </a:solidFill>
              <a:latin typeface="Poppins"/>
              <a:ea typeface="Poppins"/>
              <a:cs typeface="Poppins"/>
              <a:sym typeface="Poppins"/>
            </a:endParaRPr>
          </a:p>
          <a:p>
            <a:pPr indent="0" lvl="0" marL="0" rtl="0" algn="l">
              <a:spcBef>
                <a:spcPts val="0"/>
              </a:spcBef>
              <a:spcAft>
                <a:spcPts val="0"/>
              </a:spcAft>
              <a:buNone/>
            </a:pPr>
            <a:r>
              <a:t/>
            </a:r>
            <a:endParaRPr sz="1500">
              <a:solidFill>
                <a:srgbClr val="1B3445"/>
              </a:solidFill>
              <a:latin typeface="Poppins"/>
              <a:ea typeface="Poppins"/>
              <a:cs typeface="Poppins"/>
              <a:sym typeface="Poppins"/>
            </a:endParaRPr>
          </a:p>
          <a:p>
            <a:pPr indent="-260350" lvl="0" marL="342900" rtl="0" algn="l">
              <a:spcBef>
                <a:spcPts val="0"/>
              </a:spcBef>
              <a:spcAft>
                <a:spcPts val="0"/>
              </a:spcAft>
              <a:buClr>
                <a:srgbClr val="1B3445"/>
              </a:buClr>
              <a:buSzPts val="1500"/>
              <a:buFont typeface="Poppins"/>
              <a:buChar char="❖"/>
            </a:pPr>
            <a:r>
              <a:rPr lang="en-US" sz="1500">
                <a:solidFill>
                  <a:srgbClr val="1B3445"/>
                </a:solidFill>
                <a:latin typeface="Poppins"/>
                <a:ea typeface="Poppins"/>
                <a:cs typeface="Poppins"/>
                <a:sym typeface="Poppins"/>
              </a:rPr>
              <a:t>There is no universal definition of “data analyst” or “data scientist” that every company agrees on. Different positions with the same title may require different skill sets, or they may require exactly the same skills</a:t>
            </a:r>
            <a:br>
              <a:rPr lang="en-US" sz="1500">
                <a:solidFill>
                  <a:srgbClr val="1B3445"/>
                </a:solidFill>
                <a:latin typeface="Poppins"/>
                <a:ea typeface="Poppins"/>
                <a:cs typeface="Poppins"/>
                <a:sym typeface="Poppins"/>
              </a:rPr>
            </a:br>
            <a:endParaRPr sz="1500">
              <a:solidFill>
                <a:srgbClr val="1B3445"/>
              </a:solidFill>
              <a:latin typeface="Poppins"/>
              <a:ea typeface="Poppins"/>
              <a:cs typeface="Poppins"/>
              <a:sym typeface="Poppins"/>
            </a:endParaRPr>
          </a:p>
          <a:p>
            <a:pPr indent="-260350" lvl="0" marL="342900" rtl="0" algn="l">
              <a:spcBef>
                <a:spcPts val="0"/>
              </a:spcBef>
              <a:spcAft>
                <a:spcPts val="0"/>
              </a:spcAft>
              <a:buClr>
                <a:srgbClr val="1B3445"/>
              </a:buClr>
              <a:buSzPts val="1500"/>
              <a:buFont typeface="Poppins"/>
              <a:buChar char="❖"/>
            </a:pPr>
            <a:r>
              <a:rPr lang="en-US" sz="1500">
                <a:solidFill>
                  <a:srgbClr val="1B3445"/>
                </a:solidFill>
                <a:latin typeface="Poppins"/>
                <a:ea typeface="Poppins"/>
                <a:cs typeface="Poppins"/>
                <a:sym typeface="Poppins"/>
              </a:rPr>
              <a:t>There are MANY other job titles that involve data that you might not find if you’re just searching for “data analyst” or “data scientist”. Don’t limit yourself. </a:t>
            </a:r>
            <a:endParaRPr sz="1500">
              <a:solidFill>
                <a:srgbClr val="1B3445"/>
              </a:solidFill>
              <a:latin typeface="Poppins"/>
              <a:ea typeface="Poppins"/>
              <a:cs typeface="Poppins"/>
              <a:sym typeface="Poppins"/>
            </a:endParaRPr>
          </a:p>
          <a:p>
            <a:pPr indent="0" lvl="0" marL="342900" rtl="0" algn="l">
              <a:spcBef>
                <a:spcPts val="0"/>
              </a:spcBef>
              <a:spcAft>
                <a:spcPts val="0"/>
              </a:spcAft>
              <a:buNone/>
            </a:pPr>
            <a:r>
              <a:t/>
            </a:r>
            <a:endParaRPr sz="1500">
              <a:solidFill>
                <a:srgbClr val="1B3445"/>
              </a:solidFill>
              <a:latin typeface="Poppins"/>
              <a:ea typeface="Poppins"/>
              <a:cs typeface="Poppins"/>
              <a:sym typeface="Poppins"/>
            </a:endParaRPr>
          </a:p>
          <a:p>
            <a:pPr indent="0" lvl="0" marL="0" rtl="0" algn="l">
              <a:spcBef>
                <a:spcPts val="0"/>
              </a:spcBef>
              <a:spcAft>
                <a:spcPts val="0"/>
              </a:spcAft>
              <a:buNone/>
            </a:pPr>
            <a:r>
              <a:t/>
            </a:r>
            <a:endParaRPr sz="1500">
              <a:solidFill>
                <a:srgbClr val="1B3445"/>
              </a:solidFill>
              <a:latin typeface="Poppins"/>
              <a:ea typeface="Poppins"/>
              <a:cs typeface="Poppins"/>
              <a:sym typeface="Poppins"/>
            </a:endParaRPr>
          </a:p>
          <a:p>
            <a:pPr indent="0" lvl="0" marL="0" rtl="0" algn="l">
              <a:spcBef>
                <a:spcPts val="0"/>
              </a:spcBef>
              <a:spcAft>
                <a:spcPts val="0"/>
              </a:spcAft>
              <a:buNone/>
            </a:pPr>
            <a:r>
              <a:t/>
            </a:r>
            <a:endParaRPr sz="1500">
              <a:solidFill>
                <a:srgbClr val="1B3445"/>
              </a:solidFill>
              <a:latin typeface="Poppins"/>
              <a:ea typeface="Poppins"/>
              <a:cs typeface="Poppins"/>
              <a:sym typeface="Poppins"/>
            </a:endParaRPr>
          </a:p>
        </p:txBody>
      </p:sp>
      <p:sp>
        <p:nvSpPr>
          <p:cNvPr id="157" name="Google Shape;157;g10cdcd7a6d4_0_169"/>
          <p:cNvSpPr/>
          <p:nvPr/>
        </p:nvSpPr>
        <p:spPr>
          <a:xfrm>
            <a:off x="255713" y="1203394"/>
            <a:ext cx="8621100" cy="90300"/>
          </a:xfrm>
          <a:prstGeom prst="rect">
            <a:avLst/>
          </a:prstGeom>
          <a:solidFill>
            <a:srgbClr val="E6C37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8" name="Google Shape;158;g10cdcd7a6d4_0_169"/>
          <p:cNvSpPr txBox="1"/>
          <p:nvPr/>
        </p:nvSpPr>
        <p:spPr>
          <a:xfrm>
            <a:off x="312750" y="196594"/>
            <a:ext cx="8507100" cy="73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US" sz="3600">
                <a:solidFill>
                  <a:srgbClr val="FFFFFF"/>
                </a:solidFill>
                <a:latin typeface="Proxima Nova"/>
                <a:ea typeface="Proxima Nova"/>
                <a:cs typeface="Proxima Nova"/>
                <a:sym typeface="Proxima Nova"/>
              </a:rPr>
              <a:t>Before you begin looking</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0" st="0"/>
                                            </p:txEl>
                                          </p:spTgt>
                                        </p:tgtEl>
                                        <p:attrNameLst>
                                          <p:attrName>style.visibility</p:attrName>
                                        </p:attrNameLst>
                                      </p:cBhvr>
                                      <p:to>
                                        <p:strVal val="visible"/>
                                      </p:to>
                                    </p:set>
                                    <p:animEffect filter="fade" transition="in">
                                      <p:cBhvr>
                                        <p:cTn dur="1000"/>
                                        <p:tgtEl>
                                          <p:spTgt spid="1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1" st="1"/>
                                            </p:txEl>
                                          </p:spTgt>
                                        </p:tgtEl>
                                        <p:attrNameLst>
                                          <p:attrName>style.visibility</p:attrName>
                                        </p:attrNameLst>
                                      </p:cBhvr>
                                      <p:to>
                                        <p:strVal val="visible"/>
                                      </p:to>
                                    </p:set>
                                    <p:animEffect filter="fade" transition="in">
                                      <p:cBhvr>
                                        <p:cTn dur="1000"/>
                                        <p:tgtEl>
                                          <p:spTgt spid="15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2" st="2"/>
                                            </p:txEl>
                                          </p:spTgt>
                                        </p:tgtEl>
                                        <p:attrNameLst>
                                          <p:attrName>style.visibility</p:attrName>
                                        </p:attrNameLst>
                                      </p:cBhvr>
                                      <p:to>
                                        <p:strVal val="visible"/>
                                      </p:to>
                                    </p:set>
                                    <p:animEffect filter="fade" transition="in">
                                      <p:cBhvr>
                                        <p:cTn dur="1000"/>
                                        <p:tgtEl>
                                          <p:spTgt spid="15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3" st="3"/>
                                            </p:txEl>
                                          </p:spTgt>
                                        </p:tgtEl>
                                        <p:attrNameLst>
                                          <p:attrName>style.visibility</p:attrName>
                                        </p:attrNameLst>
                                      </p:cBhvr>
                                      <p:to>
                                        <p:strVal val="visible"/>
                                      </p:to>
                                    </p:set>
                                    <p:animEffect filter="fade" transition="in">
                                      <p:cBhvr>
                                        <p:cTn dur="1000"/>
                                        <p:tgtEl>
                                          <p:spTgt spid="15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4" st="4"/>
                                            </p:txEl>
                                          </p:spTgt>
                                        </p:tgtEl>
                                        <p:attrNameLst>
                                          <p:attrName>style.visibility</p:attrName>
                                        </p:attrNameLst>
                                      </p:cBhvr>
                                      <p:to>
                                        <p:strVal val="visible"/>
                                      </p:to>
                                    </p:set>
                                    <p:animEffect filter="fade" transition="in">
                                      <p:cBhvr>
                                        <p:cTn dur="1000"/>
                                        <p:tgtEl>
                                          <p:spTgt spid="15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5" st="5"/>
                                            </p:txEl>
                                          </p:spTgt>
                                        </p:tgtEl>
                                        <p:attrNameLst>
                                          <p:attrName>style.visibility</p:attrName>
                                        </p:attrNameLst>
                                      </p:cBhvr>
                                      <p:to>
                                        <p:strVal val="visible"/>
                                      </p:to>
                                    </p:set>
                                    <p:animEffect filter="fade" transition="in">
                                      <p:cBhvr>
                                        <p:cTn dur="1000"/>
                                        <p:tgtEl>
                                          <p:spTgt spid="15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xEl>
                                              <p:pRg end="6" st="6"/>
                                            </p:txEl>
                                          </p:spTgt>
                                        </p:tgtEl>
                                        <p:attrNameLst>
                                          <p:attrName>style.visibility</p:attrName>
                                        </p:attrNameLst>
                                      </p:cBhvr>
                                      <p:to>
                                        <p:strVal val="visible"/>
                                      </p:to>
                                    </p:set>
                                    <p:animEffect filter="fade" transition="in">
                                      <p:cBhvr>
                                        <p:cTn dur="1000"/>
                                        <p:tgtEl>
                                          <p:spTgt spid="156">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445"/>
        </a:solidFill>
      </p:bgPr>
    </p:bg>
    <p:spTree>
      <p:nvGrpSpPr>
        <p:cNvPr id="162" name="Shape 162"/>
        <p:cNvGrpSpPr/>
        <p:nvPr/>
      </p:nvGrpSpPr>
      <p:grpSpPr>
        <a:xfrm>
          <a:off x="0" y="0"/>
          <a:ext cx="0" cy="0"/>
          <a:chOff x="0" y="0"/>
          <a:chExt cx="0" cy="0"/>
        </a:xfrm>
      </p:grpSpPr>
      <p:sp>
        <p:nvSpPr>
          <p:cNvPr id="163" name="Google Shape;163;g10cdcd7a6d4_0_253"/>
          <p:cNvSpPr/>
          <p:nvPr/>
        </p:nvSpPr>
        <p:spPr>
          <a:xfrm>
            <a:off x="94" y="3769950"/>
            <a:ext cx="9144000" cy="1373400"/>
          </a:xfrm>
          <a:prstGeom prst="rect">
            <a:avLst/>
          </a:prstGeom>
          <a:solidFill>
            <a:srgbClr val="4DA2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 name="Google Shape;164;g10cdcd7a6d4_0_253"/>
          <p:cNvSpPr txBox="1"/>
          <p:nvPr/>
        </p:nvSpPr>
        <p:spPr>
          <a:xfrm>
            <a:off x="312750" y="196594"/>
            <a:ext cx="8507100" cy="73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US" sz="3600">
                <a:solidFill>
                  <a:srgbClr val="FFFFFF"/>
                </a:solidFill>
                <a:latin typeface="Proxima Nova"/>
                <a:ea typeface="Proxima Nova"/>
                <a:cs typeface="Proxima Nova"/>
                <a:sym typeface="Proxima Nova"/>
              </a:rPr>
              <a:t>Focus on the skills, not the title</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pic>
        <p:nvPicPr>
          <p:cNvPr id="165" name="Google Shape;165;g10cdcd7a6d4_0_253"/>
          <p:cNvPicPr preferRelativeResize="0"/>
          <p:nvPr/>
        </p:nvPicPr>
        <p:blipFill>
          <a:blip r:embed="rId3">
            <a:alphaModFix/>
          </a:blip>
          <a:stretch>
            <a:fillRect/>
          </a:stretch>
        </p:blipFill>
        <p:spPr>
          <a:xfrm>
            <a:off x="114300" y="1036913"/>
            <a:ext cx="5949319" cy="2195250"/>
          </a:xfrm>
          <a:prstGeom prst="rect">
            <a:avLst/>
          </a:prstGeom>
          <a:noFill/>
          <a:ln>
            <a:noFill/>
          </a:ln>
        </p:spPr>
      </p:pic>
      <p:pic>
        <p:nvPicPr>
          <p:cNvPr id="166" name="Google Shape;166;g10cdcd7a6d4_0_253"/>
          <p:cNvPicPr preferRelativeResize="0"/>
          <p:nvPr/>
        </p:nvPicPr>
        <p:blipFill>
          <a:blip r:embed="rId4">
            <a:alphaModFix/>
          </a:blip>
          <a:stretch>
            <a:fillRect/>
          </a:stretch>
        </p:blipFill>
        <p:spPr>
          <a:xfrm>
            <a:off x="3487369" y="3460463"/>
            <a:ext cx="5090400" cy="137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445"/>
        </a:solidFill>
      </p:bgPr>
    </p:bg>
    <p:spTree>
      <p:nvGrpSpPr>
        <p:cNvPr id="170" name="Shape 170"/>
        <p:cNvGrpSpPr/>
        <p:nvPr/>
      </p:nvGrpSpPr>
      <p:grpSpPr>
        <a:xfrm>
          <a:off x="0" y="0"/>
          <a:ext cx="0" cy="0"/>
          <a:chOff x="0" y="0"/>
          <a:chExt cx="0" cy="0"/>
        </a:xfrm>
      </p:grpSpPr>
      <p:sp>
        <p:nvSpPr>
          <p:cNvPr id="171" name="Google Shape;171;g10cdcd7a6d4_0_335"/>
          <p:cNvSpPr/>
          <p:nvPr/>
        </p:nvSpPr>
        <p:spPr>
          <a:xfrm>
            <a:off x="94" y="3769950"/>
            <a:ext cx="9144000" cy="1373400"/>
          </a:xfrm>
          <a:prstGeom prst="rect">
            <a:avLst/>
          </a:prstGeom>
          <a:solidFill>
            <a:srgbClr val="4DA2CD"/>
          </a:solid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2" name="Google Shape;172;g10cdcd7a6d4_0_335"/>
          <p:cNvSpPr txBox="1"/>
          <p:nvPr/>
        </p:nvSpPr>
        <p:spPr>
          <a:xfrm>
            <a:off x="312750" y="196594"/>
            <a:ext cx="8507100" cy="73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US" sz="3600">
                <a:solidFill>
                  <a:srgbClr val="FFFFFF"/>
                </a:solidFill>
                <a:latin typeface="Proxima Nova"/>
                <a:ea typeface="Proxima Nova"/>
                <a:cs typeface="Proxima Nova"/>
                <a:sym typeface="Proxima Nova"/>
              </a:rPr>
              <a:t>Focus on the skills, not the title</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pic>
        <p:nvPicPr>
          <p:cNvPr id="173" name="Google Shape;173;g10cdcd7a6d4_0_335"/>
          <p:cNvPicPr preferRelativeResize="0"/>
          <p:nvPr/>
        </p:nvPicPr>
        <p:blipFill>
          <a:blip r:embed="rId3">
            <a:alphaModFix/>
          </a:blip>
          <a:stretch>
            <a:fillRect/>
          </a:stretch>
        </p:blipFill>
        <p:spPr>
          <a:xfrm>
            <a:off x="4244850" y="2727075"/>
            <a:ext cx="4673118" cy="2303644"/>
          </a:xfrm>
          <a:prstGeom prst="rect">
            <a:avLst/>
          </a:prstGeom>
          <a:noFill/>
          <a:ln>
            <a:noFill/>
          </a:ln>
        </p:spPr>
      </p:pic>
      <p:pic>
        <p:nvPicPr>
          <p:cNvPr id="174" name="Google Shape;174;g10cdcd7a6d4_0_335"/>
          <p:cNvPicPr preferRelativeResize="0"/>
          <p:nvPr/>
        </p:nvPicPr>
        <p:blipFill>
          <a:blip r:embed="rId4">
            <a:alphaModFix/>
          </a:blip>
          <a:stretch>
            <a:fillRect/>
          </a:stretch>
        </p:blipFill>
        <p:spPr>
          <a:xfrm>
            <a:off x="208369" y="987544"/>
            <a:ext cx="6142139" cy="16196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445"/>
        </a:solidFill>
      </p:bgPr>
    </p:bg>
    <p:spTree>
      <p:nvGrpSpPr>
        <p:cNvPr id="178" name="Shape 178"/>
        <p:cNvGrpSpPr/>
        <p:nvPr/>
      </p:nvGrpSpPr>
      <p:grpSpPr>
        <a:xfrm>
          <a:off x="0" y="0"/>
          <a:ext cx="0" cy="0"/>
          <a:chOff x="0" y="0"/>
          <a:chExt cx="0" cy="0"/>
        </a:xfrm>
      </p:grpSpPr>
      <p:sp>
        <p:nvSpPr>
          <p:cNvPr id="179" name="Google Shape;179;g10cdcd7a6d4_0_417"/>
          <p:cNvSpPr/>
          <p:nvPr/>
        </p:nvSpPr>
        <p:spPr>
          <a:xfrm>
            <a:off x="0" y="0"/>
            <a:ext cx="9144000" cy="4335600"/>
          </a:xfrm>
          <a:prstGeom prst="rect">
            <a:avLst/>
          </a:prstGeom>
          <a:solidFill>
            <a:srgbClr val="4DA2CD"/>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180" name="Google Shape;180;g10cdcd7a6d4_0_417"/>
          <p:cNvSpPr txBox="1"/>
          <p:nvPr>
            <p:ph idx="1" type="body"/>
          </p:nvPr>
        </p:nvSpPr>
        <p:spPr>
          <a:xfrm>
            <a:off x="-118181" y="708581"/>
            <a:ext cx="4545000" cy="1749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400"/>
              </a:spcBef>
              <a:spcAft>
                <a:spcPts val="0"/>
              </a:spcAft>
              <a:buNone/>
            </a:pPr>
            <a:r>
              <a:t/>
            </a:r>
            <a:endParaRPr b="1" sz="1500">
              <a:solidFill>
                <a:srgbClr val="FFFFFF"/>
              </a:solidFill>
              <a:latin typeface="Poppins"/>
              <a:ea typeface="Poppins"/>
              <a:cs typeface="Poppins"/>
              <a:sym typeface="Poppins"/>
            </a:endParaRPr>
          </a:p>
          <a:p>
            <a:pPr indent="-177800" lvl="1" marL="520700" rtl="0" algn="l">
              <a:spcBef>
                <a:spcPts val="800"/>
              </a:spcBef>
              <a:spcAft>
                <a:spcPts val="0"/>
              </a:spcAft>
              <a:buClr>
                <a:srgbClr val="FFFFFF"/>
              </a:buClr>
              <a:buSzPts val="1800"/>
              <a:buFont typeface="Poppins"/>
              <a:buChar char="•"/>
            </a:pPr>
            <a:r>
              <a:rPr lang="en-US" sz="1700">
                <a:solidFill>
                  <a:srgbClr val="FFFFFF"/>
                </a:solidFill>
                <a:latin typeface="Poppins"/>
                <a:ea typeface="Poppins"/>
                <a:cs typeface="Poppins"/>
                <a:sym typeface="Poppins"/>
              </a:rPr>
              <a:t>Apply even if you don’t meet 100% of the criteria. Job adverts represent the perfect candidate, </a:t>
            </a:r>
            <a:r>
              <a:rPr lang="en-US" sz="1900">
                <a:solidFill>
                  <a:srgbClr val="FFFFFF"/>
                </a:solidFill>
                <a:latin typeface="Poppins"/>
                <a:ea typeface="Poppins"/>
                <a:cs typeface="Poppins"/>
                <a:sym typeface="Poppins"/>
              </a:rPr>
              <a:t>but organisations rarely find perfection.</a:t>
            </a:r>
            <a:endParaRPr i="0" sz="1900" u="none" cap="none" strike="noStrike">
              <a:solidFill>
                <a:srgbClr val="FFFFFF"/>
              </a:solidFill>
              <a:latin typeface="Poppins"/>
              <a:ea typeface="Poppins"/>
              <a:cs typeface="Poppins"/>
              <a:sym typeface="Poppins"/>
            </a:endParaRPr>
          </a:p>
          <a:p>
            <a:pPr indent="0" lvl="0" marL="0" marR="0" rtl="0" algn="l">
              <a:lnSpc>
                <a:spcPct val="100000"/>
              </a:lnSpc>
              <a:spcBef>
                <a:spcPts val="400"/>
              </a:spcBef>
              <a:spcAft>
                <a:spcPts val="0"/>
              </a:spcAft>
              <a:buNone/>
            </a:pPr>
            <a:r>
              <a:t/>
            </a:r>
            <a:endParaRPr i="0" sz="1200" u="none" cap="none" strike="noStrike">
              <a:solidFill>
                <a:srgbClr val="FFFFFF"/>
              </a:solidFill>
              <a:latin typeface="Poppins"/>
              <a:ea typeface="Poppins"/>
              <a:cs typeface="Poppins"/>
              <a:sym typeface="Poppins"/>
            </a:endParaRPr>
          </a:p>
        </p:txBody>
      </p:sp>
      <p:sp>
        <p:nvSpPr>
          <p:cNvPr id="181" name="Google Shape;181;g10cdcd7a6d4_0_417"/>
          <p:cNvSpPr txBox="1"/>
          <p:nvPr/>
        </p:nvSpPr>
        <p:spPr>
          <a:xfrm>
            <a:off x="1081125" y="218438"/>
            <a:ext cx="6981900" cy="73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US" sz="3600">
                <a:solidFill>
                  <a:srgbClr val="FFFFFF"/>
                </a:solidFill>
                <a:latin typeface="Proxima Nova"/>
                <a:ea typeface="Proxima Nova"/>
                <a:cs typeface="Proxima Nova"/>
                <a:sym typeface="Proxima Nova"/>
              </a:rPr>
              <a:t>Apply</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pic>
        <p:nvPicPr>
          <p:cNvPr id="182" name="Google Shape;182;g10cdcd7a6d4_0_417"/>
          <p:cNvPicPr preferRelativeResize="0"/>
          <p:nvPr/>
        </p:nvPicPr>
        <p:blipFill>
          <a:blip r:embed="rId3">
            <a:alphaModFix/>
          </a:blip>
          <a:stretch>
            <a:fillRect/>
          </a:stretch>
        </p:blipFill>
        <p:spPr>
          <a:xfrm>
            <a:off x="496200" y="2658247"/>
            <a:ext cx="3817874" cy="1565265"/>
          </a:xfrm>
          <a:prstGeom prst="rect">
            <a:avLst/>
          </a:prstGeom>
          <a:noFill/>
          <a:ln>
            <a:noFill/>
          </a:ln>
        </p:spPr>
      </p:pic>
      <p:sp>
        <p:nvSpPr>
          <p:cNvPr id="183" name="Google Shape;183;g10cdcd7a6d4_0_417"/>
          <p:cNvSpPr txBox="1"/>
          <p:nvPr>
            <p:ph idx="1" type="body"/>
          </p:nvPr>
        </p:nvSpPr>
        <p:spPr>
          <a:xfrm>
            <a:off x="443850" y="4335525"/>
            <a:ext cx="4062600" cy="878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400"/>
              </a:spcBef>
              <a:spcAft>
                <a:spcPts val="0"/>
              </a:spcAft>
              <a:buNone/>
            </a:pPr>
            <a:r>
              <a:rPr lang="en-US" sz="1400" u="sng">
                <a:solidFill>
                  <a:srgbClr val="FFFFFF"/>
                </a:solidFill>
                <a:latin typeface="Arial"/>
                <a:ea typeface="Arial"/>
                <a:cs typeface="Arial"/>
                <a:sym typeface="Arial"/>
                <a:hlinkClick r:id="rId4">
                  <a:extLst>
                    <a:ext uri="{A12FA001-AC4F-418D-AE19-62706E023703}">
                      <ahyp:hlinkClr val="tx"/>
                    </a:ext>
                  </a:extLst>
                </a:hlinkClick>
              </a:rPr>
              <a:t>https://hbr.org/2014/08/why-women-dont-apply-for-jobs-unless-theyre-100-qualified</a:t>
            </a:r>
            <a:endParaRPr i="0" sz="1400" u="none" cap="none" strike="noStrike">
              <a:solidFill>
                <a:srgbClr val="FFFFFF"/>
              </a:solidFill>
              <a:latin typeface="Arial"/>
              <a:ea typeface="Arial"/>
              <a:cs typeface="Arial"/>
              <a:sym typeface="Arial"/>
            </a:endParaRPr>
          </a:p>
          <a:p>
            <a:pPr indent="0" lvl="0" marL="0" marR="0" rtl="0" algn="l">
              <a:lnSpc>
                <a:spcPct val="100000"/>
              </a:lnSpc>
              <a:spcBef>
                <a:spcPts val="400"/>
              </a:spcBef>
              <a:spcAft>
                <a:spcPts val="0"/>
              </a:spcAft>
              <a:buNone/>
            </a:pPr>
            <a:r>
              <a:t/>
            </a:r>
            <a:endParaRPr i="0" sz="1200" u="none" cap="none" strike="noStrike">
              <a:solidFill>
                <a:srgbClr val="FFFFFF"/>
              </a:solidFill>
              <a:latin typeface="Poppins"/>
              <a:ea typeface="Poppins"/>
              <a:cs typeface="Poppins"/>
              <a:sym typeface="Poppins"/>
            </a:endParaRPr>
          </a:p>
        </p:txBody>
      </p:sp>
      <p:pic>
        <p:nvPicPr>
          <p:cNvPr id="184" name="Google Shape;184;g10cdcd7a6d4_0_417"/>
          <p:cNvPicPr preferRelativeResize="0"/>
          <p:nvPr/>
        </p:nvPicPr>
        <p:blipFill>
          <a:blip r:embed="rId5">
            <a:alphaModFix/>
          </a:blip>
          <a:stretch>
            <a:fillRect/>
          </a:stretch>
        </p:blipFill>
        <p:spPr>
          <a:xfrm>
            <a:off x="4904850" y="1115531"/>
            <a:ext cx="3949124" cy="345088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B3445"/>
        </a:solidFill>
      </p:bgPr>
    </p:bg>
    <p:spTree>
      <p:nvGrpSpPr>
        <p:cNvPr id="188" name="Shape 188"/>
        <p:cNvGrpSpPr/>
        <p:nvPr/>
      </p:nvGrpSpPr>
      <p:grpSpPr>
        <a:xfrm>
          <a:off x="0" y="0"/>
          <a:ext cx="0" cy="0"/>
          <a:chOff x="0" y="0"/>
          <a:chExt cx="0" cy="0"/>
        </a:xfrm>
      </p:grpSpPr>
      <p:sp>
        <p:nvSpPr>
          <p:cNvPr id="189" name="Google Shape;189;g10cdcd7a6d4_0_501"/>
          <p:cNvSpPr txBox="1"/>
          <p:nvPr>
            <p:ph idx="1" type="body"/>
          </p:nvPr>
        </p:nvSpPr>
        <p:spPr>
          <a:xfrm>
            <a:off x="455156" y="1321144"/>
            <a:ext cx="3779100" cy="3263400"/>
          </a:xfrm>
          <a:prstGeom prst="rect">
            <a:avLst/>
          </a:prstGeom>
          <a:noFill/>
          <a:ln>
            <a:noFill/>
          </a:ln>
        </p:spPr>
        <p:txBody>
          <a:bodyPr anchorCtr="0" anchor="t" bIns="34275" lIns="68575" spcFirstLastPara="1" rIns="68575" wrap="square" tIns="34275">
            <a:noAutofit/>
          </a:bodyPr>
          <a:lstStyle/>
          <a:p>
            <a:pPr indent="-127000" lvl="0" marL="177800" marR="0" rtl="0" algn="l">
              <a:lnSpc>
                <a:spcPct val="100000"/>
              </a:lnSpc>
              <a:spcBef>
                <a:spcPts val="0"/>
              </a:spcBef>
              <a:spcAft>
                <a:spcPts val="0"/>
              </a:spcAft>
              <a:buClr>
                <a:srgbClr val="FFFFFF"/>
              </a:buClr>
              <a:buSzPts val="1400"/>
              <a:buFont typeface="Didact Gothic"/>
              <a:buChar char="•"/>
            </a:pPr>
            <a:r>
              <a:rPr lang="en-US" sz="1400">
                <a:solidFill>
                  <a:srgbClr val="FFFFFF"/>
                </a:solidFill>
                <a:latin typeface="Poppins"/>
                <a:ea typeface="Poppins"/>
                <a:cs typeface="Poppins"/>
                <a:sym typeface="Poppins"/>
              </a:rPr>
              <a:t>A core data team typically consists of these three roles (although some of the role titles will be used interchangeably)</a:t>
            </a:r>
            <a:br>
              <a:rPr lang="en-US" sz="1400">
                <a:solidFill>
                  <a:srgbClr val="FFFFFF"/>
                </a:solidFill>
                <a:latin typeface="Poppins"/>
                <a:ea typeface="Poppins"/>
                <a:cs typeface="Poppins"/>
                <a:sym typeface="Poppins"/>
              </a:rPr>
            </a:br>
            <a:endParaRPr sz="1400">
              <a:solidFill>
                <a:srgbClr val="FFFFFF"/>
              </a:solidFill>
              <a:latin typeface="Poppins"/>
              <a:ea typeface="Poppins"/>
              <a:cs typeface="Poppins"/>
              <a:sym typeface="Poppins"/>
            </a:endParaRPr>
          </a:p>
          <a:p>
            <a:pPr indent="-127000" lvl="0" marL="177800" marR="0" rtl="0" algn="l">
              <a:lnSpc>
                <a:spcPct val="100000"/>
              </a:lnSpc>
              <a:spcBef>
                <a:spcPts val="0"/>
              </a:spcBef>
              <a:spcAft>
                <a:spcPts val="0"/>
              </a:spcAft>
              <a:buClr>
                <a:srgbClr val="FFFFFF"/>
              </a:buClr>
              <a:buSzPts val="1400"/>
              <a:buFont typeface="Poppins"/>
              <a:buChar char="•"/>
            </a:pPr>
            <a:r>
              <a:rPr b="1" lang="en-US" sz="1400">
                <a:solidFill>
                  <a:srgbClr val="FFFFFF"/>
                </a:solidFill>
                <a:latin typeface="Poppins"/>
                <a:ea typeface="Poppins"/>
                <a:cs typeface="Poppins"/>
                <a:sym typeface="Poppins"/>
              </a:rPr>
              <a:t>Data engineer:</a:t>
            </a:r>
            <a:r>
              <a:rPr lang="en-US" sz="1400">
                <a:solidFill>
                  <a:srgbClr val="FFFFFF"/>
                </a:solidFill>
                <a:latin typeface="Poppins"/>
                <a:ea typeface="Poppins"/>
                <a:cs typeface="Poppins"/>
                <a:sym typeface="Poppins"/>
              </a:rPr>
              <a:t> responsible for moving and propagating access to data. Chief mandate is to get data in the right place</a:t>
            </a:r>
            <a:endParaRPr sz="1400">
              <a:solidFill>
                <a:srgbClr val="FFFFFF"/>
              </a:solidFill>
              <a:latin typeface="Poppins"/>
              <a:ea typeface="Poppins"/>
              <a:cs typeface="Poppins"/>
              <a:sym typeface="Poppins"/>
            </a:endParaRPr>
          </a:p>
          <a:p>
            <a:pPr indent="-127000" lvl="0" marL="177800" marR="0" rtl="0" algn="l">
              <a:lnSpc>
                <a:spcPct val="100000"/>
              </a:lnSpc>
              <a:spcBef>
                <a:spcPts val="800"/>
              </a:spcBef>
              <a:spcAft>
                <a:spcPts val="0"/>
              </a:spcAft>
              <a:buClr>
                <a:srgbClr val="FFFFFF"/>
              </a:buClr>
              <a:buSzPts val="1400"/>
              <a:buFont typeface="Poppins"/>
              <a:buChar char="•"/>
            </a:pPr>
            <a:r>
              <a:rPr b="1" lang="en-US" sz="1400">
                <a:solidFill>
                  <a:srgbClr val="FFFFFF"/>
                </a:solidFill>
                <a:latin typeface="Poppins"/>
                <a:ea typeface="Poppins"/>
                <a:cs typeface="Poppins"/>
                <a:sym typeface="Poppins"/>
              </a:rPr>
              <a:t>Data analyst:</a:t>
            </a:r>
            <a:r>
              <a:rPr lang="en-US" sz="1400">
                <a:solidFill>
                  <a:srgbClr val="FFFFFF"/>
                </a:solidFill>
                <a:latin typeface="Poppins"/>
                <a:ea typeface="Poppins"/>
                <a:cs typeface="Poppins"/>
                <a:sym typeface="Poppins"/>
              </a:rPr>
              <a:t> focused on answering business questions using data. This person effectively serves as the bridge between data and business insights. </a:t>
            </a:r>
            <a:endParaRPr sz="1400">
              <a:solidFill>
                <a:srgbClr val="FFFFFF"/>
              </a:solidFill>
              <a:latin typeface="Poppins"/>
              <a:ea typeface="Poppins"/>
              <a:cs typeface="Poppins"/>
              <a:sym typeface="Poppins"/>
            </a:endParaRPr>
          </a:p>
          <a:p>
            <a:pPr indent="-127000" lvl="0" marL="177800" marR="0" rtl="0" algn="l">
              <a:lnSpc>
                <a:spcPct val="100000"/>
              </a:lnSpc>
              <a:spcBef>
                <a:spcPts val="800"/>
              </a:spcBef>
              <a:spcAft>
                <a:spcPts val="0"/>
              </a:spcAft>
              <a:buClr>
                <a:srgbClr val="FFFFFF"/>
              </a:buClr>
              <a:buSzPts val="1400"/>
              <a:buFont typeface="Poppins"/>
              <a:buChar char="•"/>
            </a:pPr>
            <a:r>
              <a:rPr b="1" lang="en-US" sz="1400">
                <a:solidFill>
                  <a:srgbClr val="FFFFFF"/>
                </a:solidFill>
                <a:latin typeface="Poppins"/>
                <a:ea typeface="Poppins"/>
                <a:cs typeface="Poppins"/>
                <a:sym typeface="Poppins"/>
              </a:rPr>
              <a:t>Data scientist:</a:t>
            </a:r>
            <a:r>
              <a:rPr lang="en-US" sz="1400">
                <a:solidFill>
                  <a:srgbClr val="FFFFFF"/>
                </a:solidFill>
                <a:latin typeface="Poppins"/>
                <a:ea typeface="Poppins"/>
                <a:cs typeface="Poppins"/>
                <a:sym typeface="Poppins"/>
              </a:rPr>
              <a:t> main job is to build predictive models and automated classifications off existing data</a:t>
            </a:r>
            <a:endParaRPr sz="1400">
              <a:solidFill>
                <a:srgbClr val="FFFFFF"/>
              </a:solidFill>
              <a:latin typeface="Poppins"/>
              <a:ea typeface="Poppins"/>
              <a:cs typeface="Poppins"/>
              <a:sym typeface="Poppins"/>
            </a:endParaRPr>
          </a:p>
          <a:p>
            <a:pPr indent="-38100" lvl="0" marL="177800" marR="0" rtl="0" algn="l">
              <a:lnSpc>
                <a:spcPct val="100000"/>
              </a:lnSpc>
              <a:spcBef>
                <a:spcPts val="800"/>
              </a:spcBef>
              <a:spcAft>
                <a:spcPts val="0"/>
              </a:spcAft>
              <a:buClr>
                <a:schemeClr val="dk1"/>
              </a:buClr>
              <a:buSzPts val="2100"/>
              <a:buFont typeface="Arial"/>
              <a:buNone/>
            </a:pPr>
            <a:r>
              <a:t/>
            </a:r>
            <a:endParaRPr i="0" sz="1400" u="none" cap="none" strike="noStrike">
              <a:solidFill>
                <a:srgbClr val="FFFFFF"/>
              </a:solidFill>
              <a:latin typeface="Poppins"/>
              <a:ea typeface="Poppins"/>
              <a:cs typeface="Poppins"/>
              <a:sym typeface="Poppins"/>
            </a:endParaRPr>
          </a:p>
        </p:txBody>
      </p:sp>
      <p:sp>
        <p:nvSpPr>
          <p:cNvPr id="190" name="Google Shape;190;g10cdcd7a6d4_0_501"/>
          <p:cNvSpPr txBox="1"/>
          <p:nvPr/>
        </p:nvSpPr>
        <p:spPr>
          <a:xfrm>
            <a:off x="589706" y="218438"/>
            <a:ext cx="6981900" cy="734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US" sz="3600">
                <a:solidFill>
                  <a:srgbClr val="FFFFFF"/>
                </a:solidFill>
                <a:latin typeface="Proxima Nova"/>
                <a:ea typeface="Proxima Nova"/>
                <a:cs typeface="Proxima Nova"/>
                <a:sym typeface="Proxima Nova"/>
              </a:rPr>
              <a:t>Core Data Team</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sp>
        <p:nvSpPr>
          <p:cNvPr id="191" name="Google Shape;191;g10cdcd7a6d4_0_501"/>
          <p:cNvSpPr/>
          <p:nvPr/>
        </p:nvSpPr>
        <p:spPr>
          <a:xfrm>
            <a:off x="4962881" y="1014705"/>
            <a:ext cx="2224500" cy="2099700"/>
          </a:xfrm>
          <a:prstGeom prst="ellipse">
            <a:avLst/>
          </a:prstGeom>
          <a:noFill/>
          <a:ln cap="flat" cmpd="sng" w="76200">
            <a:solidFill>
              <a:srgbClr val="6D9EEB"/>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A4C2F4"/>
              </a:solidFill>
            </a:endParaRPr>
          </a:p>
        </p:txBody>
      </p:sp>
      <p:sp>
        <p:nvSpPr>
          <p:cNvPr id="192" name="Google Shape;192;g10cdcd7a6d4_0_501"/>
          <p:cNvSpPr/>
          <p:nvPr/>
        </p:nvSpPr>
        <p:spPr>
          <a:xfrm>
            <a:off x="6632491" y="1014705"/>
            <a:ext cx="2224500" cy="2099700"/>
          </a:xfrm>
          <a:prstGeom prst="ellipse">
            <a:avLst/>
          </a:prstGeom>
          <a:noFill/>
          <a:ln cap="flat" cmpd="sng" w="76200">
            <a:solidFill>
              <a:srgbClr val="93C47D"/>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A4C2F4"/>
              </a:solidFill>
            </a:endParaRPr>
          </a:p>
        </p:txBody>
      </p:sp>
      <p:sp>
        <p:nvSpPr>
          <p:cNvPr id="193" name="Google Shape;193;g10cdcd7a6d4_0_501"/>
          <p:cNvSpPr/>
          <p:nvPr/>
        </p:nvSpPr>
        <p:spPr>
          <a:xfrm>
            <a:off x="5804993" y="1973743"/>
            <a:ext cx="2224500" cy="2099700"/>
          </a:xfrm>
          <a:prstGeom prst="ellipse">
            <a:avLst/>
          </a:prstGeom>
          <a:noFill/>
          <a:ln cap="flat" cmpd="sng" w="76200">
            <a:solidFill>
              <a:schemeClr val="l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solidFill>
                <a:srgbClr val="A4C2F4"/>
              </a:solidFill>
            </a:endParaRPr>
          </a:p>
        </p:txBody>
      </p:sp>
      <p:sp>
        <p:nvSpPr>
          <p:cNvPr id="194" name="Google Shape;194;g10cdcd7a6d4_0_501"/>
          <p:cNvSpPr txBox="1"/>
          <p:nvPr>
            <p:ph idx="1" type="body"/>
          </p:nvPr>
        </p:nvSpPr>
        <p:spPr>
          <a:xfrm>
            <a:off x="4881150" y="1324866"/>
            <a:ext cx="1830600" cy="413400"/>
          </a:xfrm>
          <a:prstGeom prst="rect">
            <a:avLst/>
          </a:prstGeom>
          <a:noFill/>
          <a:ln>
            <a:noFill/>
          </a:ln>
        </p:spPr>
        <p:txBody>
          <a:bodyPr anchorCtr="0" anchor="t" bIns="34275" lIns="68575" spcFirstLastPara="1" rIns="68575" wrap="square" tIns="34275">
            <a:noAutofit/>
          </a:bodyPr>
          <a:lstStyle/>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Data </a:t>
            </a:r>
            <a:endParaRPr sz="1800">
              <a:solidFill>
                <a:srgbClr val="FFFFFF"/>
              </a:solidFill>
              <a:latin typeface="Poppins"/>
              <a:ea typeface="Poppins"/>
              <a:cs typeface="Poppins"/>
              <a:sym typeface="Poppins"/>
            </a:endParaRPr>
          </a:p>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Engineer</a:t>
            </a:r>
            <a:endParaRPr sz="1800">
              <a:solidFill>
                <a:srgbClr val="FFFFFF"/>
              </a:solidFill>
              <a:latin typeface="Poppins"/>
              <a:ea typeface="Poppins"/>
              <a:cs typeface="Poppins"/>
              <a:sym typeface="Poppins"/>
            </a:endParaRPr>
          </a:p>
          <a:p>
            <a:pPr indent="-38100" lvl="0" marL="177800" marR="0" rtl="0" algn="l">
              <a:lnSpc>
                <a:spcPct val="100000"/>
              </a:lnSpc>
              <a:spcBef>
                <a:spcPts val="0"/>
              </a:spcBef>
              <a:spcAft>
                <a:spcPts val="0"/>
              </a:spcAft>
              <a:buClr>
                <a:schemeClr val="dk1"/>
              </a:buClr>
              <a:buSzPts val="2100"/>
              <a:buFont typeface="Arial"/>
              <a:buNone/>
            </a:pPr>
            <a:r>
              <a:t/>
            </a:r>
            <a:endParaRPr i="0" sz="1800" u="none" cap="none" strike="noStrike">
              <a:solidFill>
                <a:srgbClr val="FFFFFF"/>
              </a:solidFill>
              <a:latin typeface="Poppins"/>
              <a:ea typeface="Poppins"/>
              <a:cs typeface="Poppins"/>
              <a:sym typeface="Poppins"/>
            </a:endParaRPr>
          </a:p>
        </p:txBody>
      </p:sp>
      <p:sp>
        <p:nvSpPr>
          <p:cNvPr id="195" name="Google Shape;195;g10cdcd7a6d4_0_501"/>
          <p:cNvSpPr txBox="1"/>
          <p:nvPr>
            <p:ph idx="1" type="body"/>
          </p:nvPr>
        </p:nvSpPr>
        <p:spPr>
          <a:xfrm>
            <a:off x="6896681" y="1324866"/>
            <a:ext cx="1830600" cy="413400"/>
          </a:xfrm>
          <a:prstGeom prst="rect">
            <a:avLst/>
          </a:prstGeom>
          <a:noFill/>
          <a:ln>
            <a:noFill/>
          </a:ln>
        </p:spPr>
        <p:txBody>
          <a:bodyPr anchorCtr="0" anchor="t" bIns="34275" lIns="68575" spcFirstLastPara="1" rIns="68575" wrap="square" tIns="34275">
            <a:noAutofit/>
          </a:bodyPr>
          <a:lstStyle/>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Data </a:t>
            </a:r>
            <a:endParaRPr sz="1800">
              <a:solidFill>
                <a:srgbClr val="FFFFFF"/>
              </a:solidFill>
              <a:latin typeface="Poppins"/>
              <a:ea typeface="Poppins"/>
              <a:cs typeface="Poppins"/>
              <a:sym typeface="Poppins"/>
            </a:endParaRPr>
          </a:p>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Analyst</a:t>
            </a:r>
            <a:endParaRPr sz="1800">
              <a:solidFill>
                <a:srgbClr val="FFFFFF"/>
              </a:solidFill>
              <a:latin typeface="Poppins"/>
              <a:ea typeface="Poppins"/>
              <a:cs typeface="Poppins"/>
              <a:sym typeface="Poppins"/>
            </a:endParaRPr>
          </a:p>
          <a:p>
            <a:pPr indent="-38100" lvl="0" marL="177800" marR="0" rtl="0" algn="l">
              <a:lnSpc>
                <a:spcPct val="100000"/>
              </a:lnSpc>
              <a:spcBef>
                <a:spcPts val="0"/>
              </a:spcBef>
              <a:spcAft>
                <a:spcPts val="0"/>
              </a:spcAft>
              <a:buClr>
                <a:schemeClr val="dk1"/>
              </a:buClr>
              <a:buSzPts val="2100"/>
              <a:buFont typeface="Arial"/>
              <a:buNone/>
            </a:pPr>
            <a:r>
              <a:t/>
            </a:r>
            <a:endParaRPr i="0" sz="1800" u="none" cap="none" strike="noStrike">
              <a:solidFill>
                <a:srgbClr val="FFFFFF"/>
              </a:solidFill>
              <a:latin typeface="Poppins"/>
              <a:ea typeface="Poppins"/>
              <a:cs typeface="Poppins"/>
              <a:sym typeface="Poppins"/>
            </a:endParaRPr>
          </a:p>
        </p:txBody>
      </p:sp>
      <p:sp>
        <p:nvSpPr>
          <p:cNvPr id="196" name="Google Shape;196;g10cdcd7a6d4_0_501"/>
          <p:cNvSpPr txBox="1"/>
          <p:nvPr>
            <p:ph idx="1" type="body"/>
          </p:nvPr>
        </p:nvSpPr>
        <p:spPr>
          <a:xfrm>
            <a:off x="5944837" y="3190341"/>
            <a:ext cx="1830600" cy="413400"/>
          </a:xfrm>
          <a:prstGeom prst="rect">
            <a:avLst/>
          </a:prstGeom>
          <a:noFill/>
          <a:ln>
            <a:noFill/>
          </a:ln>
        </p:spPr>
        <p:txBody>
          <a:bodyPr anchorCtr="0" anchor="t" bIns="34275" lIns="68575" spcFirstLastPara="1" rIns="68575" wrap="square" tIns="34275">
            <a:noAutofit/>
          </a:bodyPr>
          <a:lstStyle/>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Data </a:t>
            </a:r>
            <a:endParaRPr sz="1800">
              <a:solidFill>
                <a:srgbClr val="FFFFFF"/>
              </a:solidFill>
              <a:latin typeface="Poppins"/>
              <a:ea typeface="Poppins"/>
              <a:cs typeface="Poppins"/>
              <a:sym typeface="Poppins"/>
            </a:endParaRPr>
          </a:p>
          <a:p>
            <a:pPr indent="0" lvl="0" marL="177800" marR="0" rtl="0" algn="ctr">
              <a:lnSpc>
                <a:spcPct val="100000"/>
              </a:lnSpc>
              <a:spcBef>
                <a:spcPts val="0"/>
              </a:spcBef>
              <a:spcAft>
                <a:spcPts val="0"/>
              </a:spcAft>
              <a:buNone/>
            </a:pPr>
            <a:r>
              <a:rPr lang="en-US" sz="1800">
                <a:solidFill>
                  <a:srgbClr val="FFFFFF"/>
                </a:solidFill>
                <a:latin typeface="Poppins"/>
                <a:ea typeface="Poppins"/>
                <a:cs typeface="Poppins"/>
                <a:sym typeface="Poppins"/>
              </a:rPr>
              <a:t>Scientist</a:t>
            </a:r>
            <a:endParaRPr sz="1800">
              <a:solidFill>
                <a:srgbClr val="FFFFFF"/>
              </a:solidFill>
              <a:latin typeface="Poppins"/>
              <a:ea typeface="Poppins"/>
              <a:cs typeface="Poppins"/>
              <a:sym typeface="Poppins"/>
            </a:endParaRPr>
          </a:p>
          <a:p>
            <a:pPr indent="-38100" lvl="0" marL="177800" marR="0" rtl="0" algn="l">
              <a:lnSpc>
                <a:spcPct val="100000"/>
              </a:lnSpc>
              <a:spcBef>
                <a:spcPts val="0"/>
              </a:spcBef>
              <a:spcAft>
                <a:spcPts val="0"/>
              </a:spcAft>
              <a:buClr>
                <a:schemeClr val="dk1"/>
              </a:buClr>
              <a:buSzPts val="2100"/>
              <a:buFont typeface="Arial"/>
              <a:buNone/>
            </a:pPr>
            <a:r>
              <a:t/>
            </a:r>
            <a:endParaRPr i="0" sz="1800" u="none" cap="none" strike="noStrike">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gf8462df6e1_0_36"/>
          <p:cNvSpPr txBox="1"/>
          <p:nvPr/>
        </p:nvSpPr>
        <p:spPr>
          <a:xfrm>
            <a:off x="662725" y="559175"/>
            <a:ext cx="4172400" cy="7335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PSD </a:t>
            </a:r>
            <a:r>
              <a:rPr b="0" i="0" lang="en-US" sz="3000" u="none" cap="none" strike="noStrike">
                <a:solidFill>
                  <a:schemeClr val="lt1"/>
                </a:solidFill>
                <a:latin typeface="Quicksand"/>
                <a:ea typeface="Quicksand"/>
                <a:cs typeface="Quicksand"/>
                <a:sym typeface="Quicksand"/>
              </a:rPr>
              <a:t>Job roles</a:t>
            </a:r>
            <a:endParaRPr b="0" i="0" sz="1200" u="none" cap="none" strike="noStrike">
              <a:solidFill>
                <a:schemeClr val="lt1"/>
              </a:solidFill>
              <a:latin typeface="Quicksand"/>
              <a:ea typeface="Quicksand"/>
              <a:cs typeface="Quicksand"/>
              <a:sym typeface="Quicksand"/>
            </a:endParaRPr>
          </a:p>
        </p:txBody>
      </p:sp>
      <p:sp>
        <p:nvSpPr>
          <p:cNvPr id="202" name="Google Shape;202;gf8462df6e1_0_36"/>
          <p:cNvSpPr txBox="1"/>
          <p:nvPr/>
        </p:nvSpPr>
        <p:spPr>
          <a:xfrm>
            <a:off x="742025" y="1450300"/>
            <a:ext cx="7875600" cy="310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rPr>
              <a:t>Your CodeClan course will qualify you as a </a:t>
            </a:r>
            <a:r>
              <a:rPr b="1" lang="en-US" sz="1900">
                <a:solidFill>
                  <a:schemeClr val="lt1"/>
                </a:solidFill>
              </a:rPr>
              <a:t>Junior Software Developer.</a:t>
            </a:r>
            <a:r>
              <a:rPr lang="en-US" sz="1900">
                <a:solidFill>
                  <a:schemeClr val="lt1"/>
                </a:solidFill>
              </a:rPr>
              <a: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This means you can go on to do Front End or Back End Software Development. </a:t>
            </a:r>
            <a:br>
              <a:rPr lang="en-US" sz="1900">
                <a:solidFill>
                  <a:schemeClr val="lt1"/>
                </a:solidFill>
              </a:rPr>
            </a:br>
            <a:br>
              <a:rPr lang="en-US" sz="1900">
                <a:solidFill>
                  <a:schemeClr val="lt1"/>
                </a:solidFill>
              </a:rPr>
            </a:br>
            <a:r>
              <a:rPr lang="en-US" sz="1900">
                <a:solidFill>
                  <a:schemeClr val="lt1"/>
                </a:solidFill>
              </a:rPr>
              <a:t>BUT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The opportunities don’t stop there… </a:t>
            </a:r>
            <a:endParaRPr sz="1900">
              <a:solidFill>
                <a:schemeClr val="lt1"/>
              </a:solidFill>
            </a:endParaRPr>
          </a:p>
          <a:p>
            <a:pPr indent="0" lvl="0" marL="0" rtl="0" algn="l">
              <a:spcBef>
                <a:spcPts val="0"/>
              </a:spcBef>
              <a:spcAft>
                <a:spcPts val="0"/>
              </a:spcAft>
              <a:buNone/>
            </a:pPr>
            <a:r>
              <a:t/>
            </a:r>
            <a:endParaRPr sz="19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gf8462df6e1_0_18"/>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Can you guess what these job roles involve? </a:t>
            </a:r>
            <a:endParaRPr b="0" i="0" sz="1200" u="none" cap="none" strike="noStrike">
              <a:solidFill>
                <a:schemeClr val="lt1"/>
              </a:solidFill>
              <a:latin typeface="Quicksand"/>
              <a:ea typeface="Quicksand"/>
              <a:cs typeface="Quicksand"/>
              <a:sym typeface="Quicksand"/>
            </a:endParaRPr>
          </a:p>
        </p:txBody>
      </p:sp>
      <p:sp>
        <p:nvSpPr>
          <p:cNvPr id="208" name="Google Shape;208;gf8462df6e1_0_18"/>
          <p:cNvSpPr txBox="1"/>
          <p:nvPr/>
        </p:nvSpPr>
        <p:spPr>
          <a:xfrm>
            <a:off x="662725" y="1292675"/>
            <a:ext cx="77694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rPr>
              <a:t>Cloud Engineer 					UI Developer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BI Developer 					QA Tester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Full Stack Developer 			SOC Analyst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IOS Developer					Business Systems Analyst</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Android Developer 				Associate Product Manager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UX Designer 					DevOps Engineer </a:t>
            </a:r>
            <a:endParaRPr sz="1900">
              <a:solidFill>
                <a:schemeClr val="lt1"/>
              </a:solidFill>
            </a:endParaRPr>
          </a:p>
          <a:p>
            <a:pPr indent="0" lvl="0" marL="0" rtl="0" algn="l">
              <a:spcBef>
                <a:spcPts val="0"/>
              </a:spcBef>
              <a:spcAft>
                <a:spcPts val="0"/>
              </a:spcAft>
              <a:buNone/>
            </a:pPr>
            <a:r>
              <a:rPr lang="en-US" sz="1900">
                <a:solidFill>
                  <a:schemeClr val="lt1"/>
                </a:solidFill>
              </a:rPr>
              <a:t> </a:t>
            </a:r>
            <a:endParaRPr sz="19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12" name="Shape 212"/>
        <p:cNvGrpSpPr/>
        <p:nvPr/>
      </p:nvGrpSpPr>
      <p:grpSpPr>
        <a:xfrm>
          <a:off x="0" y="0"/>
          <a:ext cx="0" cy="0"/>
          <a:chOff x="0" y="0"/>
          <a:chExt cx="0" cy="0"/>
        </a:xfrm>
      </p:grpSpPr>
      <p:sp>
        <p:nvSpPr>
          <p:cNvPr id="213" name="Google Shape;213;gf8462df6e1_0_41"/>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Can you guess what these job roles involve? </a:t>
            </a:r>
            <a:endParaRPr b="0" i="0" sz="1200" u="none" cap="none" strike="noStrike">
              <a:solidFill>
                <a:schemeClr val="lt1"/>
              </a:solidFill>
              <a:latin typeface="Quicksand"/>
              <a:ea typeface="Quicksand"/>
              <a:cs typeface="Quicksand"/>
              <a:sym typeface="Quicksand"/>
            </a:endParaRPr>
          </a:p>
        </p:txBody>
      </p:sp>
      <p:sp>
        <p:nvSpPr>
          <p:cNvPr id="214" name="Google Shape;214;gf8462df6e1_0_41"/>
          <p:cNvSpPr txBox="1"/>
          <p:nvPr/>
        </p:nvSpPr>
        <p:spPr>
          <a:xfrm>
            <a:off x="662725" y="1292675"/>
            <a:ext cx="77694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FF0000"/>
                </a:solidFill>
              </a:rPr>
              <a:t>Cloud Engineer</a:t>
            </a:r>
            <a:r>
              <a:rPr lang="en-US" sz="1900">
                <a:solidFill>
                  <a:schemeClr val="lt1"/>
                </a:solidFill>
              </a:rPr>
              <a:t> 					UI Developer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rgbClr val="FF0000"/>
                </a:solidFill>
              </a:rPr>
              <a:t>BI Developer </a:t>
            </a:r>
            <a:r>
              <a:rPr lang="en-US" sz="1900">
                <a:solidFill>
                  <a:schemeClr val="lt1"/>
                </a:solidFill>
              </a:rPr>
              <a:t>					</a:t>
            </a:r>
            <a:r>
              <a:rPr lang="en-US" sz="1900">
                <a:solidFill>
                  <a:srgbClr val="FF0000"/>
                </a:solidFill>
              </a:rPr>
              <a:t>QA Tester </a:t>
            </a:r>
            <a:endParaRPr sz="1900">
              <a:solidFill>
                <a:srgbClr val="FF0000"/>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Full Stack Developer 			SOC Analyst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rgbClr val="FF0000"/>
                </a:solidFill>
              </a:rPr>
              <a:t>IOS Developer	</a:t>
            </a:r>
            <a:r>
              <a:rPr lang="en-US" sz="1900">
                <a:solidFill>
                  <a:schemeClr val="lt1"/>
                </a:solidFill>
              </a:rPr>
              <a:t>				Business Systems Analyst</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rgbClr val="FF0000"/>
                </a:solidFill>
              </a:rPr>
              <a:t>Android Developer </a:t>
            </a:r>
            <a:r>
              <a:rPr lang="en-US" sz="1900">
                <a:solidFill>
                  <a:schemeClr val="lt1"/>
                </a:solidFill>
              </a:rPr>
              <a:t>				</a:t>
            </a:r>
            <a:r>
              <a:rPr lang="en-US" sz="1900">
                <a:solidFill>
                  <a:srgbClr val="FF0000"/>
                </a:solidFill>
              </a:rPr>
              <a:t>Associate Product Manager </a:t>
            </a:r>
            <a:endParaRPr sz="1900">
              <a:solidFill>
                <a:srgbClr val="FF0000"/>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UX Designer 					DevOps Engineer </a:t>
            </a:r>
            <a:endParaRPr sz="1900">
              <a:solidFill>
                <a:schemeClr val="lt1"/>
              </a:solidFill>
            </a:endParaRPr>
          </a:p>
          <a:p>
            <a:pPr indent="0" lvl="0" marL="0" rtl="0" algn="l">
              <a:spcBef>
                <a:spcPts val="0"/>
              </a:spcBef>
              <a:spcAft>
                <a:spcPts val="0"/>
              </a:spcAft>
              <a:buNone/>
            </a:pPr>
            <a:r>
              <a:rPr lang="en-US" sz="1900">
                <a:solidFill>
                  <a:schemeClr val="lt1"/>
                </a:solidFill>
              </a:rPr>
              <a:t> </a:t>
            </a:r>
            <a:endParaRPr sz="19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gf8462df6e1_0_46"/>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Job Roles</a:t>
            </a:r>
            <a:endParaRPr b="0" i="0" sz="1200" u="none" cap="none" strike="noStrike">
              <a:solidFill>
                <a:schemeClr val="lt1"/>
              </a:solidFill>
              <a:latin typeface="Quicksand"/>
              <a:ea typeface="Quicksand"/>
              <a:cs typeface="Quicksand"/>
              <a:sym typeface="Quicksand"/>
            </a:endParaRPr>
          </a:p>
        </p:txBody>
      </p:sp>
      <p:sp>
        <p:nvSpPr>
          <p:cNvPr id="220" name="Google Shape;220;gf8462df6e1_0_46"/>
          <p:cNvSpPr txBox="1"/>
          <p:nvPr/>
        </p:nvSpPr>
        <p:spPr>
          <a:xfrm>
            <a:off x="662725" y="961250"/>
            <a:ext cx="77694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Did you know them all?  No?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Didn’t expect you to!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The Tech </a:t>
            </a:r>
            <a:r>
              <a:rPr lang="en-US" sz="1900">
                <a:solidFill>
                  <a:schemeClr val="lt1"/>
                </a:solidFill>
              </a:rPr>
              <a:t>industry</a:t>
            </a:r>
            <a:r>
              <a:rPr lang="en-US" sz="1900">
                <a:solidFill>
                  <a:schemeClr val="lt1"/>
                </a:solidFill>
              </a:rPr>
              <a:t> is constantly evolving and it will continue to do so it’s up to you to keep your finger on the pulse and learn what these jobs entail.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One thing to keep in mind that all our </a:t>
            </a:r>
            <a:r>
              <a:rPr b="1" lang="en-US" sz="1900">
                <a:solidFill>
                  <a:schemeClr val="lt1"/>
                </a:solidFill>
              </a:rPr>
              <a:t>P</a:t>
            </a:r>
            <a:r>
              <a:rPr b="1" lang="en-US" sz="1900">
                <a:solidFill>
                  <a:schemeClr val="lt1"/>
                </a:solidFill>
              </a:rPr>
              <a:t>artner roles</a:t>
            </a:r>
            <a:r>
              <a:rPr lang="en-US" sz="1900">
                <a:solidFill>
                  <a:schemeClr val="lt1"/>
                </a:solidFill>
              </a:rPr>
              <a:t> are looking for </a:t>
            </a:r>
            <a:r>
              <a:rPr b="1" lang="en-US" sz="1900">
                <a:solidFill>
                  <a:schemeClr val="lt1"/>
                </a:solidFill>
              </a:rPr>
              <a:t>YOU </a:t>
            </a:r>
            <a:r>
              <a:rPr lang="en-US" sz="1900">
                <a:solidFill>
                  <a:schemeClr val="lt1"/>
                </a:solidFill>
              </a:rPr>
              <a:t>at Junior Level </a:t>
            </a:r>
            <a:endParaRPr sz="19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 name="Shape 224"/>
        <p:cNvGrpSpPr/>
        <p:nvPr/>
      </p:nvGrpSpPr>
      <p:grpSpPr>
        <a:xfrm>
          <a:off x="0" y="0"/>
          <a:ext cx="0" cy="0"/>
          <a:chOff x="0" y="0"/>
          <a:chExt cx="0" cy="0"/>
        </a:xfrm>
      </p:grpSpPr>
      <p:sp>
        <p:nvSpPr>
          <p:cNvPr id="225" name="Google Shape;225;gf8462df6e1_0_56"/>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What can you do to develop your knowledge?</a:t>
            </a:r>
            <a:endParaRPr b="0" i="0" sz="1200" u="none" cap="none" strike="noStrike">
              <a:solidFill>
                <a:schemeClr val="lt1"/>
              </a:solidFill>
              <a:latin typeface="Quicksand"/>
              <a:ea typeface="Quicksand"/>
              <a:cs typeface="Quicksand"/>
              <a:sym typeface="Quicksand"/>
            </a:endParaRPr>
          </a:p>
        </p:txBody>
      </p:sp>
      <p:sp>
        <p:nvSpPr>
          <p:cNvPr id="226" name="Google Shape;226;gf8462df6e1_0_56"/>
          <p:cNvSpPr txBox="1"/>
          <p:nvPr/>
        </p:nvSpPr>
        <p:spPr>
          <a:xfrm>
            <a:off x="590250" y="1922475"/>
            <a:ext cx="7769400" cy="3109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Char char="●"/>
            </a:pPr>
            <a:r>
              <a:rPr lang="en-US" sz="1900">
                <a:solidFill>
                  <a:schemeClr val="lt1"/>
                </a:solidFill>
              </a:rPr>
              <a:t>Research job vacancies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Continue your learning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Attend Hiring Talks/Networking Sessions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			</a:t>
            </a:r>
            <a:endParaRPr sz="19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77" name="Shape 77"/>
        <p:cNvGrpSpPr/>
        <p:nvPr/>
      </p:nvGrpSpPr>
      <p:grpSpPr>
        <a:xfrm>
          <a:off x="0" y="0"/>
          <a:ext cx="0" cy="0"/>
          <a:chOff x="0" y="0"/>
          <a:chExt cx="0" cy="0"/>
        </a:xfrm>
      </p:grpSpPr>
      <p:sp>
        <p:nvSpPr>
          <p:cNvPr id="78" name="Google Shape;78;p2"/>
          <p:cNvSpPr txBox="1"/>
          <p:nvPr/>
        </p:nvSpPr>
        <p:spPr>
          <a:xfrm>
            <a:off x="393100" y="945525"/>
            <a:ext cx="5784000" cy="3561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333333"/>
                </a:solidFill>
                <a:latin typeface="Poppins"/>
                <a:ea typeface="Poppins"/>
                <a:cs typeface="Poppins"/>
                <a:sym typeface="Poppins"/>
              </a:rPr>
              <a:t> </a:t>
            </a:r>
            <a:endParaRPr b="1" sz="1800">
              <a:solidFill>
                <a:srgbClr val="FFD966"/>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What is it </a:t>
            </a:r>
            <a:endParaRPr sz="18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sz="18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Benefits to you</a:t>
            </a:r>
            <a:br>
              <a:rPr lang="en-US" sz="1800">
                <a:solidFill>
                  <a:schemeClr val="lt1"/>
                </a:solidFill>
                <a:latin typeface="Poppins"/>
                <a:ea typeface="Poppins"/>
                <a:cs typeface="Poppins"/>
                <a:sym typeface="Poppins"/>
              </a:rPr>
            </a:br>
            <a:br>
              <a:rPr lang="en-US" sz="1800">
                <a:solidFill>
                  <a:schemeClr val="lt1"/>
                </a:solidFill>
                <a:latin typeface="Poppins"/>
                <a:ea typeface="Poppins"/>
                <a:cs typeface="Poppins"/>
                <a:sym typeface="Poppins"/>
              </a:rPr>
            </a:br>
            <a:r>
              <a:rPr lang="en-US" sz="1800">
                <a:solidFill>
                  <a:schemeClr val="lt1"/>
                </a:solidFill>
                <a:latin typeface="Poppins"/>
                <a:ea typeface="Poppins"/>
                <a:cs typeface="Poppins"/>
                <a:sym typeface="Poppins"/>
              </a:rPr>
              <a:t>Job Roles</a:t>
            </a:r>
            <a:endParaRPr sz="18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sz="18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rPr lang="en-US" sz="1800">
                <a:solidFill>
                  <a:schemeClr val="lt1"/>
                </a:solidFill>
                <a:latin typeface="Poppins"/>
                <a:ea typeface="Poppins"/>
                <a:cs typeface="Poppins"/>
                <a:sym typeface="Poppins"/>
              </a:rPr>
              <a:t>What you can do to make the most of it</a:t>
            </a:r>
            <a:br>
              <a:rPr lang="en-US" sz="1800">
                <a:solidFill>
                  <a:schemeClr val="lt1"/>
                </a:solidFill>
                <a:latin typeface="Poppins"/>
                <a:ea typeface="Poppins"/>
                <a:cs typeface="Poppins"/>
                <a:sym typeface="Poppins"/>
              </a:rPr>
            </a:br>
            <a:br>
              <a:rPr lang="en-US" sz="1800">
                <a:solidFill>
                  <a:schemeClr val="lt1"/>
                </a:solidFill>
                <a:latin typeface="Poppins"/>
                <a:ea typeface="Poppins"/>
                <a:cs typeface="Poppins"/>
                <a:sym typeface="Poppins"/>
              </a:rPr>
            </a:br>
            <a:r>
              <a:rPr lang="en-US" sz="1800">
                <a:solidFill>
                  <a:schemeClr val="lt1"/>
                </a:solidFill>
                <a:latin typeface="Poppins"/>
                <a:ea typeface="Poppins"/>
                <a:cs typeface="Poppins"/>
                <a:sym typeface="Poppins"/>
              </a:rPr>
              <a:t>What our Partners want from you</a:t>
            </a:r>
            <a:br>
              <a:rPr lang="en-US" sz="1800">
                <a:solidFill>
                  <a:schemeClr val="lt1"/>
                </a:solidFill>
                <a:latin typeface="Poppins"/>
                <a:ea typeface="Poppins"/>
                <a:cs typeface="Poppins"/>
                <a:sym typeface="Poppins"/>
              </a:rPr>
            </a:br>
            <a:endParaRPr sz="1800">
              <a:solidFill>
                <a:schemeClr val="lt1"/>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br>
              <a:rPr b="1" lang="en-US" sz="1800">
                <a:solidFill>
                  <a:srgbClr val="FFD966"/>
                </a:solidFill>
                <a:latin typeface="Poppins"/>
                <a:ea typeface="Poppins"/>
                <a:cs typeface="Poppins"/>
                <a:sym typeface="Poppins"/>
              </a:rPr>
            </a:br>
            <a:br>
              <a:rPr b="1" lang="en-US" sz="1800">
                <a:solidFill>
                  <a:srgbClr val="FFD966"/>
                </a:solidFill>
                <a:latin typeface="Poppins"/>
                <a:ea typeface="Poppins"/>
                <a:cs typeface="Poppins"/>
                <a:sym typeface="Poppins"/>
              </a:rPr>
            </a:br>
            <a:endParaRPr b="1" sz="1800">
              <a:solidFill>
                <a:srgbClr val="FFD966"/>
              </a:solidFill>
              <a:latin typeface="Poppins"/>
              <a:ea typeface="Poppins"/>
              <a:cs typeface="Poppins"/>
              <a:sym typeface="Poppins"/>
            </a:endParaRPr>
          </a:p>
          <a:p>
            <a:pPr indent="0" lvl="0" marL="0" marR="0" rtl="0" algn="l">
              <a:lnSpc>
                <a:spcPct val="115000"/>
              </a:lnSpc>
              <a:spcBef>
                <a:spcPts val="0"/>
              </a:spcBef>
              <a:spcAft>
                <a:spcPts val="0"/>
              </a:spcAft>
              <a:buNone/>
            </a:pPr>
            <a:br>
              <a:rPr b="0" i="0" lang="en-US" sz="1200" u="none" cap="none" strike="noStrike">
                <a:solidFill>
                  <a:srgbClr val="FFFFFF"/>
                </a:solidFill>
                <a:latin typeface="Poppins"/>
                <a:ea typeface="Poppins"/>
                <a:cs typeface="Poppins"/>
                <a:sym typeface="Poppins"/>
              </a:rPr>
            </a:br>
            <a:endParaRPr b="0"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a:p>
            <a:pPr indent="0" lvl="0" marL="457200" marR="0" rtl="0" algn="l">
              <a:lnSpc>
                <a:spcPct val="115000"/>
              </a:lnSpc>
              <a:spcBef>
                <a:spcPts val="0"/>
              </a:spcBef>
              <a:spcAft>
                <a:spcPts val="0"/>
              </a:spcAft>
              <a:buNone/>
            </a:pPr>
            <a:r>
              <a:t/>
            </a:r>
            <a:endParaRPr b="1"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sp>
        <p:nvSpPr>
          <p:cNvPr id="79" name="Google Shape;79;p2"/>
          <p:cNvSpPr txBox="1"/>
          <p:nvPr/>
        </p:nvSpPr>
        <p:spPr>
          <a:xfrm>
            <a:off x="5154525" y="3039850"/>
            <a:ext cx="2235900" cy="1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txBox="1"/>
          <p:nvPr/>
        </p:nvSpPr>
        <p:spPr>
          <a:xfrm>
            <a:off x="7585750" y="4481825"/>
            <a:ext cx="1332600" cy="25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81" name="Google Shape;81;p2"/>
          <p:cNvSpPr txBox="1"/>
          <p:nvPr/>
        </p:nvSpPr>
        <p:spPr>
          <a:xfrm>
            <a:off x="6277825" y="4506425"/>
            <a:ext cx="13326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2" name="Google Shape;82;p2"/>
          <p:cNvPicPr preferRelativeResize="0"/>
          <p:nvPr/>
        </p:nvPicPr>
        <p:blipFill rotWithShape="1">
          <a:blip r:embed="rId3">
            <a:alphaModFix/>
          </a:blip>
          <a:srcRect b="0" l="0" r="0" t="0"/>
          <a:stretch/>
        </p:blipFill>
        <p:spPr>
          <a:xfrm>
            <a:off x="6022375" y="0"/>
            <a:ext cx="3121624" cy="5143503"/>
          </a:xfrm>
          <a:prstGeom prst="rect">
            <a:avLst/>
          </a:prstGeom>
          <a:noFill/>
          <a:ln>
            <a:noFill/>
          </a:ln>
        </p:spPr>
      </p:pic>
      <p:sp>
        <p:nvSpPr>
          <p:cNvPr id="83" name="Google Shape;83;p2"/>
          <p:cNvSpPr txBox="1"/>
          <p:nvPr/>
        </p:nvSpPr>
        <p:spPr>
          <a:xfrm>
            <a:off x="393100" y="380425"/>
            <a:ext cx="4569900" cy="499500"/>
          </a:xfrm>
          <a:prstGeom prst="rect">
            <a:avLst/>
          </a:prstGeom>
          <a:noFill/>
          <a:ln>
            <a:noFill/>
          </a:ln>
          <a:effectLst>
            <a:outerShdw blurRad="57150" rotWithShape="0" algn="bl" dir="5400000" dist="19050">
              <a:srgbClr val="000000">
                <a:alpha val="49803"/>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Cabin"/>
                <a:ea typeface="Cabin"/>
                <a:cs typeface="Cabin"/>
                <a:sym typeface="Cabin"/>
              </a:rPr>
              <a:t>CodeClan’s Partner Programme</a:t>
            </a:r>
            <a:r>
              <a:rPr b="1" i="0" lang="en-US" sz="2200" u="none" cap="none" strike="noStrike">
                <a:solidFill>
                  <a:srgbClr val="F1C232"/>
                </a:solidFill>
                <a:latin typeface="Cabin"/>
                <a:ea typeface="Cabin"/>
                <a:cs typeface="Cabin"/>
                <a:sym typeface="Cabin"/>
              </a:rPr>
              <a:t>_</a:t>
            </a:r>
            <a:endParaRPr b="1" i="0" sz="2200" u="none" cap="none" strike="noStrike">
              <a:solidFill>
                <a:srgbClr val="F1C232"/>
              </a:solidFill>
              <a:latin typeface="Cabin"/>
              <a:ea typeface="Cabin"/>
              <a:cs typeface="Cabin"/>
              <a:sym typeface="Cabi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gf8462df6e1_0_62"/>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Research Job Vacancies</a:t>
            </a:r>
            <a:endParaRPr b="0" i="0" sz="1200" u="none" cap="none" strike="noStrike">
              <a:solidFill>
                <a:schemeClr val="lt1"/>
              </a:solidFill>
              <a:latin typeface="Quicksand"/>
              <a:ea typeface="Quicksand"/>
              <a:cs typeface="Quicksand"/>
              <a:sym typeface="Quicksand"/>
            </a:endParaRPr>
          </a:p>
        </p:txBody>
      </p:sp>
      <p:sp>
        <p:nvSpPr>
          <p:cNvPr id="232" name="Google Shape;232;gf8462df6e1_0_62"/>
          <p:cNvSpPr txBox="1"/>
          <p:nvPr/>
        </p:nvSpPr>
        <p:spPr>
          <a:xfrm>
            <a:off x="522775" y="1146800"/>
            <a:ext cx="77694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rPr>
              <a:t>Use the Intranet/Linkedin/job sites - not just Junior but Mid level and Senior roles. </a:t>
            </a:r>
            <a:br>
              <a:rPr lang="en-US" sz="1900">
                <a:solidFill>
                  <a:schemeClr val="lt1"/>
                </a:solidFill>
              </a:rPr>
            </a:br>
            <a:br>
              <a:rPr lang="en-US" sz="1900">
                <a:solidFill>
                  <a:schemeClr val="lt1"/>
                </a:solidFill>
              </a:rPr>
            </a:br>
            <a:r>
              <a:rPr lang="en-US" sz="1900">
                <a:solidFill>
                  <a:schemeClr val="lt1"/>
                </a:solidFill>
              </a:rPr>
              <a:t>Junior roles are not always what you expect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Familiarise</a:t>
            </a:r>
            <a:r>
              <a:rPr lang="en-US" sz="1900">
                <a:solidFill>
                  <a:schemeClr val="lt1"/>
                </a:solidFill>
              </a:rPr>
              <a:t> yourself with the skills and languages required. Highlight anything that is new or that you are not confident in and action that for you to learn and develop. </a:t>
            </a:r>
            <a:br>
              <a:rPr lang="en-US" sz="1900">
                <a:solidFill>
                  <a:schemeClr val="lt1"/>
                </a:solidFill>
              </a:rPr>
            </a:br>
            <a:br>
              <a:rPr lang="en-US" sz="1900">
                <a:solidFill>
                  <a:schemeClr val="lt1"/>
                </a:solidFill>
              </a:rPr>
            </a:br>
            <a:r>
              <a:rPr lang="en-US" sz="1900">
                <a:solidFill>
                  <a:schemeClr val="lt1"/>
                </a:solidFill>
              </a:rPr>
              <a:t>Google is your friend</a:t>
            </a:r>
            <a:r>
              <a:rPr lang="en-US" sz="1900">
                <a:solidFill>
                  <a:schemeClr val="lt1"/>
                </a:solidFill>
              </a:rPr>
              <a:t>...</a:t>
            </a:r>
            <a:r>
              <a:rPr lang="en-US" sz="1900">
                <a:solidFill>
                  <a:schemeClr val="lt1"/>
                </a:solidFill>
              </a:rPr>
              <a:t>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			</a:t>
            </a:r>
            <a:endParaRPr sz="19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gf8462df6e1_0_67"/>
          <p:cNvSpPr txBox="1"/>
          <p:nvPr/>
        </p:nvSpPr>
        <p:spPr>
          <a:xfrm>
            <a:off x="522775" y="371000"/>
            <a:ext cx="8246700" cy="7758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Continue your Learning</a:t>
            </a:r>
            <a:endParaRPr b="0" i="0" sz="1200" u="none" cap="none" strike="noStrike">
              <a:solidFill>
                <a:schemeClr val="lt1"/>
              </a:solidFill>
              <a:latin typeface="Quicksand"/>
              <a:ea typeface="Quicksand"/>
              <a:cs typeface="Quicksand"/>
              <a:sym typeface="Quicksand"/>
            </a:endParaRPr>
          </a:p>
        </p:txBody>
      </p:sp>
      <p:sp>
        <p:nvSpPr>
          <p:cNvPr id="238" name="Google Shape;238;gf8462df6e1_0_67"/>
          <p:cNvSpPr txBox="1"/>
          <p:nvPr/>
        </p:nvSpPr>
        <p:spPr>
          <a:xfrm>
            <a:off x="522775" y="1146800"/>
            <a:ext cx="7769400" cy="50742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chemeClr val="lt1"/>
              </a:buClr>
              <a:buSzPts val="1900"/>
              <a:buChar char="●"/>
            </a:pPr>
            <a:r>
              <a:rPr lang="en-US" sz="1900">
                <a:solidFill>
                  <a:schemeClr val="lt1"/>
                </a:solidFill>
              </a:rPr>
              <a:t>Alison.com</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Codeacademy</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Coursera</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Dash General Assembly</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EdX</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Harvard Online Learning</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Khan Academy</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MicrosoftLearn</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MIT OpenCourseWare</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Skillshare</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Udacity</a:t>
            </a:r>
            <a:endParaRPr sz="1900">
              <a:solidFill>
                <a:schemeClr val="lt1"/>
              </a:solidFill>
            </a:endParaRPr>
          </a:p>
          <a:p>
            <a:pPr indent="-349250" lvl="0" marL="457200" rtl="0" algn="l">
              <a:spcBef>
                <a:spcPts val="0"/>
              </a:spcBef>
              <a:spcAft>
                <a:spcPts val="0"/>
              </a:spcAft>
              <a:buClr>
                <a:schemeClr val="lt1"/>
              </a:buClr>
              <a:buSzPts val="1900"/>
              <a:buChar char="●"/>
            </a:pPr>
            <a:r>
              <a:rPr lang="en-US" sz="1900">
                <a:solidFill>
                  <a:schemeClr val="lt1"/>
                </a:solidFill>
              </a:rPr>
              <a:t>Udemy</a:t>
            </a:r>
            <a:endParaRPr sz="1900">
              <a:solidFill>
                <a:schemeClr val="lt1"/>
              </a:solidFill>
            </a:endParaRPr>
          </a:p>
          <a:p>
            <a:pPr indent="0" lvl="0" marL="0" rtl="0" algn="l">
              <a:lnSpc>
                <a:spcPct val="115000"/>
              </a:lnSpc>
              <a:spcBef>
                <a:spcPts val="0"/>
              </a:spcBef>
              <a:spcAft>
                <a:spcPts val="0"/>
              </a:spcAft>
              <a:buNone/>
            </a:pPr>
            <a:r>
              <a:t/>
            </a:r>
            <a:endParaRPr sz="1100">
              <a:solidFill>
                <a:srgbClr val="4E4242"/>
              </a:solidFill>
              <a:highlight>
                <a:srgbClr val="FFFFFF"/>
              </a:highlight>
            </a:endParaRPr>
          </a:p>
          <a:p>
            <a:pPr indent="0" lvl="0" marL="0" rtl="0" algn="l">
              <a:spcBef>
                <a:spcPts val="2400"/>
              </a:spcBef>
              <a:spcAft>
                <a:spcPts val="0"/>
              </a:spcAft>
              <a:buNone/>
            </a:pPr>
            <a:r>
              <a:t/>
            </a:r>
            <a:endParaRPr sz="1900">
              <a:solidFill>
                <a:schemeClr val="lt1"/>
              </a:solidFil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rPr lang="en-US" sz="1900">
                <a:solidFill>
                  <a:schemeClr val="lt1"/>
                </a:solidFill>
              </a:rPr>
              <a:t>			</a:t>
            </a:r>
            <a:endParaRPr sz="19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2" name="Shape 242"/>
        <p:cNvGrpSpPr/>
        <p:nvPr/>
      </p:nvGrpSpPr>
      <p:grpSpPr>
        <a:xfrm>
          <a:off x="0" y="0"/>
          <a:ext cx="0" cy="0"/>
          <a:chOff x="0" y="0"/>
          <a:chExt cx="0" cy="0"/>
        </a:xfrm>
      </p:grpSpPr>
      <p:sp>
        <p:nvSpPr>
          <p:cNvPr id="243" name="Google Shape;243;p8"/>
          <p:cNvSpPr txBox="1"/>
          <p:nvPr/>
        </p:nvSpPr>
        <p:spPr>
          <a:xfrm>
            <a:off x="178425" y="363150"/>
            <a:ext cx="8523300" cy="733500"/>
          </a:xfrm>
          <a:prstGeom prst="rect">
            <a:avLst/>
          </a:prstGeom>
          <a:noFill/>
          <a:ln>
            <a:noFill/>
          </a:ln>
          <a:effectLst>
            <a:outerShdw blurRad="57150" rotWithShape="0" algn="bl" dir="5400000" dist="19050">
              <a:srgbClr val="000000">
                <a:alpha val="46666"/>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Attend Hiring Talks/Networking Sessions</a:t>
            </a:r>
            <a:endParaRPr b="0" i="0" sz="1200" u="none" cap="none" strike="noStrike">
              <a:solidFill>
                <a:schemeClr val="lt1"/>
              </a:solidFill>
              <a:latin typeface="Quicksand"/>
              <a:ea typeface="Quicksand"/>
              <a:cs typeface="Quicksand"/>
              <a:sym typeface="Quicksand"/>
            </a:endParaRPr>
          </a:p>
        </p:txBody>
      </p:sp>
      <p:sp>
        <p:nvSpPr>
          <p:cNvPr id="244" name="Google Shape;244;p8"/>
          <p:cNvSpPr txBox="1"/>
          <p:nvPr/>
        </p:nvSpPr>
        <p:spPr>
          <a:xfrm>
            <a:off x="316415" y="1255749"/>
            <a:ext cx="69570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FFFFFF"/>
                </a:solidFill>
                <a:latin typeface="Poppins"/>
                <a:ea typeface="Poppins"/>
                <a:cs typeface="Poppins"/>
                <a:sym typeface="Poppins"/>
              </a:rPr>
              <a:t>Partners often come and present to our students on their company and live job opportunities:</a:t>
            </a:r>
            <a:endParaRPr b="0" i="0" sz="1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FFFFFF"/>
                </a:solidFill>
                <a:latin typeface="Poppins"/>
                <a:ea typeface="Poppins"/>
                <a:cs typeface="Poppins"/>
                <a:sym typeface="Poppins"/>
              </a:rPr>
              <a:t>which can result in...</a:t>
            </a:r>
            <a:endParaRPr b="0" i="1" sz="1400" u="none" cap="none" strike="noStrike">
              <a:solidFill>
                <a:srgbClr val="FFFFFF"/>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Poppins"/>
              <a:ea typeface="Poppins"/>
              <a:cs typeface="Poppins"/>
              <a:sym typeface="Poppins"/>
            </a:endParaRPr>
          </a:p>
          <a:p>
            <a:pPr indent="-317500" lvl="0" marL="457200" marR="0" rtl="0" algn="l">
              <a:lnSpc>
                <a:spcPct val="100000"/>
              </a:lnSpc>
              <a:spcBef>
                <a:spcPts val="0"/>
              </a:spcBef>
              <a:spcAft>
                <a:spcPts val="0"/>
              </a:spcAft>
              <a:buClr>
                <a:srgbClr val="FFFFFF"/>
              </a:buClr>
              <a:buSzPts val="1400"/>
              <a:buFont typeface="Poppins"/>
              <a:buChar char="●"/>
            </a:pPr>
            <a:r>
              <a:rPr b="0" i="0" lang="en-US" sz="1400" u="none" cap="none" strike="noStrike">
                <a:solidFill>
                  <a:srgbClr val="FFFFFF"/>
                </a:solidFill>
                <a:latin typeface="Poppins"/>
                <a:ea typeface="Poppins"/>
                <a:cs typeface="Poppins"/>
                <a:sym typeface="Poppins"/>
              </a:rPr>
              <a:t>Further networking</a:t>
            </a:r>
            <a:endParaRPr b="0" i="0" sz="1400" u="none" cap="none" strike="noStrike">
              <a:solidFill>
                <a:srgbClr val="FFFFFF"/>
              </a:solidFill>
              <a:latin typeface="Poppins"/>
              <a:ea typeface="Poppins"/>
              <a:cs typeface="Poppins"/>
              <a:sym typeface="Poppins"/>
            </a:endParaRPr>
          </a:p>
          <a:p>
            <a:pPr indent="-317500" lvl="0" marL="457200" marR="0" rtl="0" algn="l">
              <a:lnSpc>
                <a:spcPct val="100000"/>
              </a:lnSpc>
              <a:spcBef>
                <a:spcPts val="0"/>
              </a:spcBef>
              <a:spcAft>
                <a:spcPts val="0"/>
              </a:spcAft>
              <a:buClr>
                <a:srgbClr val="FFFFFF"/>
              </a:buClr>
              <a:buSzPts val="1400"/>
              <a:buFont typeface="Poppins"/>
              <a:buChar char="●"/>
            </a:pPr>
            <a:r>
              <a:rPr b="0" i="0" lang="en-US" sz="1400" u="none" cap="none" strike="noStrike">
                <a:solidFill>
                  <a:srgbClr val="FFFFFF"/>
                </a:solidFill>
                <a:latin typeface="Poppins"/>
                <a:ea typeface="Poppins"/>
                <a:cs typeface="Poppins"/>
                <a:sym typeface="Poppins"/>
              </a:rPr>
              <a:t>Pre-interview mini networking sessions</a:t>
            </a:r>
            <a:endParaRPr b="0" i="0" sz="1400" u="none" cap="none" strike="noStrike">
              <a:solidFill>
                <a:srgbClr val="FFFFFF"/>
              </a:solidFill>
              <a:latin typeface="Poppins"/>
              <a:ea typeface="Poppins"/>
              <a:cs typeface="Poppins"/>
              <a:sym typeface="Poppins"/>
            </a:endParaRPr>
          </a:p>
          <a:p>
            <a:pPr indent="-317500" lvl="0" marL="457200" marR="0" rtl="0" algn="l">
              <a:lnSpc>
                <a:spcPct val="100000"/>
              </a:lnSpc>
              <a:spcBef>
                <a:spcPts val="0"/>
              </a:spcBef>
              <a:spcAft>
                <a:spcPts val="0"/>
              </a:spcAft>
              <a:buClr>
                <a:srgbClr val="FFFFFF"/>
              </a:buClr>
              <a:buSzPts val="1400"/>
              <a:buFont typeface="Poppins"/>
              <a:buChar char="●"/>
            </a:pPr>
            <a:r>
              <a:rPr b="0" i="0" lang="en-US" sz="1400" u="none" cap="none" strike="noStrike">
                <a:solidFill>
                  <a:srgbClr val="FFFFFF"/>
                </a:solidFill>
                <a:latin typeface="Poppins"/>
                <a:ea typeface="Poppins"/>
                <a:cs typeface="Poppins"/>
                <a:sym typeface="Poppins"/>
              </a:rPr>
              <a:t>Interviews</a:t>
            </a:r>
            <a:endParaRPr b="0" i="0" sz="1400" u="none" cap="none" strike="noStrike">
              <a:solidFill>
                <a:srgbClr val="FFFFFF"/>
              </a:solidFill>
              <a:latin typeface="Poppins"/>
              <a:ea typeface="Poppins"/>
              <a:cs typeface="Poppins"/>
              <a:sym typeface="Poppins"/>
            </a:endParaRPr>
          </a:p>
          <a:p>
            <a:pPr indent="-317500" lvl="0" marL="457200" marR="0" rtl="0" algn="l">
              <a:lnSpc>
                <a:spcPct val="100000"/>
              </a:lnSpc>
              <a:spcBef>
                <a:spcPts val="0"/>
              </a:spcBef>
              <a:spcAft>
                <a:spcPts val="0"/>
              </a:spcAft>
              <a:buClr>
                <a:srgbClr val="FFFFFF"/>
              </a:buClr>
              <a:buSzPts val="1400"/>
              <a:buFont typeface="Poppins"/>
              <a:buChar char="●"/>
            </a:pPr>
            <a:r>
              <a:rPr b="0" i="0" lang="en-US" sz="1400" u="none" cap="none" strike="noStrike">
                <a:solidFill>
                  <a:srgbClr val="FFFFFF"/>
                </a:solidFill>
                <a:latin typeface="Poppins"/>
                <a:ea typeface="Poppins"/>
                <a:cs typeface="Poppins"/>
                <a:sym typeface="Poppins"/>
              </a:rPr>
              <a:t>Opportunities to connect</a:t>
            </a:r>
            <a:br>
              <a:rPr b="0" i="0" lang="en-US" sz="1400" u="none" cap="none" strike="noStrike">
                <a:solidFill>
                  <a:srgbClr val="FFFFFF"/>
                </a:solidFill>
                <a:latin typeface="Poppins"/>
                <a:ea typeface="Poppins"/>
                <a:cs typeface="Poppins"/>
                <a:sym typeface="Poppins"/>
              </a:rPr>
            </a:br>
            <a:endParaRPr>
              <a:solidFill>
                <a:srgbClr val="FFFFFF"/>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a:solidFill>
                <a:srgbClr val="FFFFFF"/>
              </a:solidFill>
              <a:latin typeface="Poppins"/>
              <a:ea typeface="Poppins"/>
              <a:cs typeface="Poppins"/>
              <a:sym typeface="Poppins"/>
            </a:endParaRPr>
          </a:p>
          <a:p>
            <a:pPr indent="0" lvl="0" marL="0" marR="0" rtl="0" algn="l">
              <a:lnSpc>
                <a:spcPct val="100000"/>
              </a:lnSpc>
              <a:spcBef>
                <a:spcPts val="0"/>
              </a:spcBef>
              <a:spcAft>
                <a:spcPts val="0"/>
              </a:spcAft>
              <a:buNone/>
            </a:pPr>
            <a:r>
              <a:rPr lang="en-US">
                <a:solidFill>
                  <a:srgbClr val="FFFFFF"/>
                </a:solidFill>
                <a:latin typeface="Poppins"/>
                <a:ea typeface="Poppins"/>
                <a:cs typeface="Poppins"/>
                <a:sym typeface="Poppins"/>
              </a:rPr>
              <a:t>ADVERTISED ON ALL STUDENTS SLACK CHANNEL</a:t>
            </a:r>
            <a:endParaRPr b="0" i="0" sz="1400" u="none" cap="none" strike="noStrike">
              <a:solidFill>
                <a:srgbClr val="FFFFFF"/>
              </a:solidFill>
              <a:latin typeface="Poppins"/>
              <a:ea typeface="Poppins"/>
              <a:cs typeface="Poppins"/>
              <a:sym typeface="Poppins"/>
            </a:endParaRPr>
          </a:p>
        </p:txBody>
      </p:sp>
      <p:pic>
        <p:nvPicPr>
          <p:cNvPr id="245" name="Google Shape;245;p8"/>
          <p:cNvPicPr preferRelativeResize="0"/>
          <p:nvPr/>
        </p:nvPicPr>
        <p:blipFill rotWithShape="1">
          <a:blip r:embed="rId4">
            <a:alphaModFix/>
          </a:blip>
          <a:srcRect b="0" l="0" r="0" t="0"/>
          <a:stretch/>
        </p:blipFill>
        <p:spPr>
          <a:xfrm>
            <a:off x="5140885" y="2317749"/>
            <a:ext cx="3686700" cy="2320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gf8462df6e1_0_80"/>
          <p:cNvSpPr txBox="1"/>
          <p:nvPr/>
        </p:nvSpPr>
        <p:spPr>
          <a:xfrm>
            <a:off x="178425" y="363150"/>
            <a:ext cx="8523300" cy="733500"/>
          </a:xfrm>
          <a:prstGeom prst="rect">
            <a:avLst/>
          </a:prstGeom>
          <a:noFill/>
          <a:ln>
            <a:noFill/>
          </a:ln>
          <a:effectLst>
            <a:outerShdw blurRad="57150" rotWithShape="0" algn="bl" dir="5400000" dist="19050">
              <a:srgbClr val="000000">
                <a:alpha val="4667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US" sz="3000">
                <a:solidFill>
                  <a:schemeClr val="lt1"/>
                </a:solidFill>
                <a:latin typeface="Quicksand"/>
                <a:ea typeface="Quicksand"/>
                <a:cs typeface="Quicksand"/>
                <a:sym typeface="Quicksand"/>
              </a:rPr>
              <a:t>What do our Partners Admire in </a:t>
            </a:r>
            <a:r>
              <a:rPr b="1" lang="en-US" sz="3000">
                <a:solidFill>
                  <a:schemeClr val="lt1"/>
                </a:solidFill>
                <a:latin typeface="Quicksand"/>
                <a:ea typeface="Quicksand"/>
                <a:cs typeface="Quicksand"/>
                <a:sym typeface="Quicksand"/>
              </a:rPr>
              <a:t>YOU</a:t>
            </a:r>
            <a:r>
              <a:rPr lang="en-US" sz="3000">
                <a:solidFill>
                  <a:schemeClr val="lt1"/>
                </a:solidFill>
                <a:latin typeface="Quicksand"/>
                <a:ea typeface="Quicksand"/>
                <a:cs typeface="Quicksand"/>
                <a:sym typeface="Quicksand"/>
              </a:rPr>
              <a:t>?</a:t>
            </a:r>
            <a:endParaRPr b="0" i="0" sz="1200" u="none" cap="none" strike="noStrike">
              <a:solidFill>
                <a:schemeClr val="lt1"/>
              </a:solidFill>
              <a:latin typeface="Quicksand"/>
              <a:ea typeface="Quicksand"/>
              <a:cs typeface="Quicksand"/>
              <a:sym typeface="Quicksand"/>
            </a:endParaRPr>
          </a:p>
        </p:txBody>
      </p:sp>
      <p:sp>
        <p:nvSpPr>
          <p:cNvPr id="251" name="Google Shape;251;gf8462df6e1_0_80"/>
          <p:cNvSpPr txBox="1"/>
          <p:nvPr/>
        </p:nvSpPr>
        <p:spPr>
          <a:xfrm>
            <a:off x="282700" y="1222025"/>
            <a:ext cx="7103700" cy="35709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FFFFFF"/>
              </a:buClr>
              <a:buSzPts val="1600"/>
              <a:buFont typeface="Poppins"/>
              <a:buChar char="●"/>
            </a:pPr>
            <a:r>
              <a:rPr lang="en-US" sz="1600">
                <a:solidFill>
                  <a:srgbClr val="FFFFFF"/>
                </a:solidFill>
                <a:latin typeface="Poppins"/>
                <a:ea typeface="Poppins"/>
                <a:cs typeface="Poppins"/>
                <a:sym typeface="Poppins"/>
              </a:rPr>
              <a:t>Communication </a:t>
            </a:r>
            <a:endParaRPr sz="16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Organisation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Analytical</a:t>
            </a:r>
            <a:r>
              <a:rPr lang="en-US" sz="1700">
                <a:solidFill>
                  <a:srgbClr val="FFFFFF"/>
                </a:solidFill>
                <a:latin typeface="Poppins"/>
                <a:ea typeface="Poppins"/>
                <a:cs typeface="Poppins"/>
                <a:sym typeface="Poppins"/>
              </a:rPr>
              <a:t> Abilities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Creativity</a:t>
            </a:r>
            <a:r>
              <a:rPr lang="en-US" sz="1700">
                <a:solidFill>
                  <a:srgbClr val="FFFFFF"/>
                </a:solidFill>
                <a:latin typeface="Poppins"/>
                <a:ea typeface="Poppins"/>
                <a:cs typeface="Poppins"/>
                <a:sym typeface="Poppins"/>
              </a:rPr>
              <a:t>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Project Management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Perseverance</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Problem Solving</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Resourcefulness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Curiosity</a:t>
            </a:r>
            <a:r>
              <a:rPr lang="en-US" sz="1700">
                <a:solidFill>
                  <a:srgbClr val="FFFFFF"/>
                </a:solidFill>
                <a:latin typeface="Poppins"/>
                <a:ea typeface="Poppins"/>
                <a:cs typeface="Poppins"/>
                <a:sym typeface="Poppins"/>
              </a:rPr>
              <a:t> </a:t>
            </a:r>
            <a:endParaRPr sz="1700">
              <a:solidFill>
                <a:srgbClr val="FFFFFF"/>
              </a:solidFill>
              <a:latin typeface="Poppins"/>
              <a:ea typeface="Poppins"/>
              <a:cs typeface="Poppins"/>
              <a:sym typeface="Poppins"/>
            </a:endParaRPr>
          </a:p>
          <a:p>
            <a:pPr indent="-336550" lvl="0" marL="457200" marR="0" rtl="0" algn="l">
              <a:lnSpc>
                <a:spcPct val="100000"/>
              </a:lnSpc>
              <a:spcBef>
                <a:spcPts val="0"/>
              </a:spcBef>
              <a:spcAft>
                <a:spcPts val="0"/>
              </a:spcAft>
              <a:buClr>
                <a:srgbClr val="FFFFFF"/>
              </a:buClr>
              <a:buSzPts val="1700"/>
              <a:buFont typeface="Poppins"/>
              <a:buChar char="●"/>
            </a:pPr>
            <a:r>
              <a:rPr lang="en-US" sz="1700">
                <a:solidFill>
                  <a:srgbClr val="FFFFFF"/>
                </a:solidFill>
                <a:latin typeface="Poppins"/>
                <a:ea typeface="Poppins"/>
                <a:cs typeface="Poppins"/>
                <a:sym typeface="Poppins"/>
              </a:rPr>
              <a:t>Willingness to help others </a:t>
            </a:r>
            <a:endParaRPr sz="1700">
              <a:solidFill>
                <a:srgbClr val="FFFFFF"/>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700">
              <a:solidFill>
                <a:srgbClr val="FFFFFF"/>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700">
              <a:solidFill>
                <a:srgbClr val="FFFFFF"/>
              </a:solidFill>
              <a:latin typeface="Poppins"/>
              <a:ea typeface="Poppins"/>
              <a:cs typeface="Poppins"/>
              <a:sym typeface="Poppins"/>
            </a:endParaRPr>
          </a:p>
          <a:p>
            <a:pPr indent="0" lvl="0" marL="457200" marR="0" rtl="0" algn="l">
              <a:lnSpc>
                <a:spcPct val="100000"/>
              </a:lnSpc>
              <a:spcBef>
                <a:spcPts val="0"/>
              </a:spcBef>
              <a:spcAft>
                <a:spcPts val="0"/>
              </a:spcAft>
              <a:buNone/>
            </a:pPr>
            <a:r>
              <a:rPr lang="en-US" sz="1700">
                <a:solidFill>
                  <a:srgbClr val="FFFFFF"/>
                </a:solidFill>
                <a:latin typeface="Poppins"/>
                <a:ea typeface="Poppins"/>
                <a:cs typeface="Poppins"/>
                <a:sym typeface="Poppins"/>
              </a:rPr>
              <a:t>And </a:t>
            </a:r>
            <a:r>
              <a:rPr lang="en-US" sz="1700">
                <a:solidFill>
                  <a:srgbClr val="FFFFFF"/>
                </a:solidFill>
                <a:latin typeface="Poppins"/>
                <a:ea typeface="Poppins"/>
                <a:cs typeface="Poppins"/>
                <a:sym typeface="Poppins"/>
              </a:rPr>
              <a:t>most importantly….. </a:t>
            </a:r>
            <a:r>
              <a:rPr b="1" lang="en-US" sz="1700">
                <a:solidFill>
                  <a:srgbClr val="FFFFFF"/>
                </a:solidFill>
                <a:latin typeface="Poppins"/>
                <a:ea typeface="Poppins"/>
                <a:cs typeface="Poppins"/>
                <a:sym typeface="Poppins"/>
              </a:rPr>
              <a:t>PASSION AND  ENTHUSIASM</a:t>
            </a:r>
            <a:r>
              <a:rPr b="1" lang="en-US" sz="1600">
                <a:solidFill>
                  <a:srgbClr val="FFFFFF"/>
                </a:solidFill>
                <a:latin typeface="Poppins"/>
                <a:ea typeface="Poppins"/>
                <a:cs typeface="Poppins"/>
                <a:sym typeface="Poppins"/>
              </a:rPr>
              <a:t> </a:t>
            </a:r>
            <a:r>
              <a:rPr b="1" lang="en-US">
                <a:solidFill>
                  <a:srgbClr val="FFFFFF"/>
                </a:solidFill>
                <a:latin typeface="Poppins"/>
                <a:ea typeface="Poppins"/>
                <a:cs typeface="Poppins"/>
                <a:sym typeface="Poppins"/>
              </a:rPr>
              <a:t>  </a:t>
            </a:r>
            <a:endParaRPr b="1">
              <a:solidFill>
                <a:srgbClr val="FFFFFF"/>
              </a:solidFill>
              <a:latin typeface="Poppins"/>
              <a:ea typeface="Poppins"/>
              <a:cs typeface="Poppins"/>
              <a:sym typeface="Poppi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2"/>
          <p:cNvSpPr txBox="1"/>
          <p:nvPr/>
        </p:nvSpPr>
        <p:spPr>
          <a:xfrm>
            <a:off x="893250" y="2240850"/>
            <a:ext cx="7357500" cy="661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100"/>
              <a:buFont typeface="Arial"/>
              <a:buNone/>
            </a:pPr>
            <a:r>
              <a:rPr b="0" i="0" lang="en-US" sz="3100" u="none" cap="none" strike="noStrike">
                <a:solidFill>
                  <a:srgbClr val="FFFFFF"/>
                </a:solidFill>
                <a:latin typeface="Cabin"/>
                <a:ea typeface="Cabin"/>
                <a:cs typeface="Cabin"/>
                <a:sym typeface="Cabin"/>
              </a:rPr>
              <a:t>Any Questions…</a:t>
            </a:r>
            <a:endParaRPr b="0" i="0" sz="3100" u="none" cap="none" strike="noStrike">
              <a:solidFill>
                <a:srgbClr val="FFFFFF"/>
              </a:solidFill>
              <a:latin typeface="Cabin"/>
              <a:ea typeface="Cabin"/>
              <a:cs typeface="Cabin"/>
              <a:sym typeface="Cabi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87" name="Shape 87"/>
        <p:cNvGrpSpPr/>
        <p:nvPr/>
      </p:nvGrpSpPr>
      <p:grpSpPr>
        <a:xfrm>
          <a:off x="0" y="0"/>
          <a:ext cx="0" cy="0"/>
          <a:chOff x="0" y="0"/>
          <a:chExt cx="0" cy="0"/>
        </a:xfrm>
      </p:grpSpPr>
      <p:sp>
        <p:nvSpPr>
          <p:cNvPr id="88" name="Google Shape;88;gf8462df6e1_0_0"/>
          <p:cNvSpPr txBox="1"/>
          <p:nvPr/>
        </p:nvSpPr>
        <p:spPr>
          <a:xfrm>
            <a:off x="393100" y="945525"/>
            <a:ext cx="5784000" cy="2993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US" sz="1200" u="none" cap="none" strike="noStrike">
                <a:solidFill>
                  <a:srgbClr val="333333"/>
                </a:solidFill>
                <a:latin typeface="Poppins"/>
                <a:ea typeface="Poppins"/>
                <a:cs typeface="Poppins"/>
                <a:sym typeface="Poppins"/>
              </a:rPr>
              <a:t> </a:t>
            </a:r>
            <a:r>
              <a:rPr b="1" i="0" lang="en-US" sz="1800" u="none" cap="none" strike="noStrike">
                <a:solidFill>
                  <a:srgbClr val="FFD966"/>
                </a:solidFill>
                <a:latin typeface="Poppins"/>
                <a:ea typeface="Poppins"/>
                <a:cs typeface="Poppins"/>
                <a:sym typeface="Poppins"/>
              </a:rPr>
              <a:t>What is it? </a:t>
            </a:r>
            <a:endParaRPr/>
          </a:p>
          <a:p>
            <a:pPr indent="0" lvl="0" marL="0" marR="0" rtl="0" algn="l">
              <a:lnSpc>
                <a:spcPct val="115000"/>
              </a:lnSpc>
              <a:spcBef>
                <a:spcPts val="0"/>
              </a:spcBef>
              <a:spcAft>
                <a:spcPts val="0"/>
              </a:spcAft>
              <a:buNone/>
            </a:pPr>
            <a:r>
              <a:rPr b="0" i="0" lang="en-US" sz="1200" u="none" cap="none" strike="noStrike">
                <a:solidFill>
                  <a:srgbClr val="333333"/>
                </a:solidFill>
                <a:latin typeface="Poppins"/>
                <a:ea typeface="Poppins"/>
                <a:cs typeface="Poppins"/>
                <a:sym typeface="Poppins"/>
              </a:rPr>
              <a:t> </a:t>
            </a:r>
            <a:endParaRPr/>
          </a:p>
          <a:p>
            <a:pPr indent="0" lvl="0" marL="0" marR="0" rtl="0" algn="l">
              <a:lnSpc>
                <a:spcPct val="115000"/>
              </a:lnSpc>
              <a:spcBef>
                <a:spcPts val="0"/>
              </a:spcBef>
              <a:spcAft>
                <a:spcPts val="0"/>
              </a:spcAft>
              <a:buNone/>
            </a:pPr>
            <a:r>
              <a:rPr b="0" i="1" lang="en-US" sz="1200" u="none" cap="none" strike="noStrike">
                <a:solidFill>
                  <a:srgbClr val="FFFFFF"/>
                </a:solidFill>
                <a:latin typeface="Poppins"/>
                <a:ea typeface="Poppins"/>
                <a:cs typeface="Poppins"/>
                <a:sym typeface="Poppins"/>
              </a:rPr>
              <a:t>CodeClan has an active Partner Community that provides a wide variety of networking and employment opportunities for students completing our full-time courses.</a:t>
            </a:r>
            <a:endParaRPr/>
          </a:p>
          <a:p>
            <a:pPr indent="0" lvl="0" marL="0" marR="0" rtl="0" algn="l">
              <a:lnSpc>
                <a:spcPct val="115000"/>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FFFFFF"/>
                </a:solidFill>
                <a:latin typeface="Poppins"/>
                <a:ea typeface="Poppins"/>
                <a:cs typeface="Poppins"/>
                <a:sym typeface="Poppins"/>
              </a:rPr>
              <a:t>300+ partners work with us across Scotland </a:t>
            </a:r>
            <a:endParaRPr/>
          </a:p>
          <a:p>
            <a:pPr indent="0" lvl="0" marL="0" marR="0" rtl="0" algn="l">
              <a:lnSpc>
                <a:spcPct val="115000"/>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FFFFFF"/>
                </a:solidFill>
                <a:latin typeface="Poppins"/>
                <a:ea typeface="Poppins"/>
                <a:cs typeface="Poppins"/>
                <a:sym typeface="Poppins"/>
              </a:rPr>
              <a:t>Ranging from early-stage start-ups to public sectors and everything in between</a:t>
            </a:r>
            <a:endParaRPr/>
          </a:p>
          <a:p>
            <a:pPr indent="0" lvl="0" marL="0" marR="0" rtl="0" algn="l">
              <a:lnSpc>
                <a:spcPct val="115000"/>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a:p>
            <a:pPr indent="-171450" lvl="0" marL="171450" marR="0" rtl="0" algn="l">
              <a:lnSpc>
                <a:spcPct val="115000"/>
              </a:lnSpc>
              <a:spcBef>
                <a:spcPts val="0"/>
              </a:spcBef>
              <a:spcAft>
                <a:spcPts val="0"/>
              </a:spcAft>
              <a:buClr>
                <a:schemeClr val="dk1"/>
              </a:buClr>
              <a:buSzPts val="1100"/>
              <a:buFont typeface="Arial"/>
              <a:buChar char="•"/>
            </a:pPr>
            <a:r>
              <a:rPr b="0" i="0" lang="en-US" sz="1200" u="none" cap="none" strike="noStrike">
                <a:solidFill>
                  <a:srgbClr val="FFFFFF"/>
                </a:solidFill>
                <a:latin typeface="Poppins"/>
                <a:ea typeface="Poppins"/>
                <a:cs typeface="Poppins"/>
                <a:sym typeface="Poppins"/>
              </a:rPr>
              <a:t>Companies that have hired graduates into a broad range of roles</a:t>
            </a:r>
            <a:endParaRPr/>
          </a:p>
          <a:p>
            <a:pPr indent="0" lvl="0" marL="0" marR="0" rtl="0" algn="l">
              <a:lnSpc>
                <a:spcPct val="115000"/>
              </a:lnSpc>
              <a:spcBef>
                <a:spcPts val="0"/>
              </a:spcBef>
              <a:spcAft>
                <a:spcPts val="0"/>
              </a:spcAft>
              <a:buNone/>
            </a:pPr>
            <a:br>
              <a:rPr b="0" i="0" lang="en-US" sz="1200" u="none" cap="none" strike="noStrike">
                <a:solidFill>
                  <a:srgbClr val="FFFFFF"/>
                </a:solidFill>
                <a:latin typeface="Poppins"/>
                <a:ea typeface="Poppins"/>
                <a:cs typeface="Poppins"/>
                <a:sym typeface="Poppins"/>
              </a:rPr>
            </a:br>
            <a:endParaRPr b="0"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None/>
            </a:pPr>
            <a:r>
              <a:t/>
            </a:r>
            <a:endParaRPr b="0" i="0" sz="1200" u="none" cap="none" strike="noStrike">
              <a:solidFill>
                <a:srgbClr val="FFFFFF"/>
              </a:solidFill>
              <a:latin typeface="Poppins"/>
              <a:ea typeface="Poppins"/>
              <a:cs typeface="Poppins"/>
              <a:sym typeface="Poppins"/>
            </a:endParaRPr>
          </a:p>
          <a:p>
            <a:pPr indent="0" lvl="0" marL="457200" marR="0" rtl="0" algn="l">
              <a:lnSpc>
                <a:spcPct val="115000"/>
              </a:lnSpc>
              <a:spcBef>
                <a:spcPts val="0"/>
              </a:spcBef>
              <a:spcAft>
                <a:spcPts val="0"/>
              </a:spcAft>
              <a:buNone/>
            </a:pPr>
            <a:r>
              <a:t/>
            </a:r>
            <a:endParaRPr b="1"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Poppins"/>
              <a:ea typeface="Poppins"/>
              <a:cs typeface="Poppins"/>
              <a:sym typeface="Poppins"/>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Poppins"/>
              <a:ea typeface="Poppins"/>
              <a:cs typeface="Poppins"/>
              <a:sym typeface="Poppins"/>
            </a:endParaRPr>
          </a:p>
          <a:p>
            <a:pPr indent="0" lvl="0" marL="45720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FFFFFF"/>
              </a:solidFill>
              <a:latin typeface="Poppins"/>
              <a:ea typeface="Poppins"/>
              <a:cs typeface="Poppins"/>
              <a:sym typeface="Poppins"/>
            </a:endParaRPr>
          </a:p>
        </p:txBody>
      </p:sp>
      <p:sp>
        <p:nvSpPr>
          <p:cNvPr id="89" name="Google Shape;89;gf8462df6e1_0_0"/>
          <p:cNvSpPr txBox="1"/>
          <p:nvPr/>
        </p:nvSpPr>
        <p:spPr>
          <a:xfrm>
            <a:off x="5154525" y="3039850"/>
            <a:ext cx="2235900" cy="1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gf8462df6e1_0_0"/>
          <p:cNvSpPr txBox="1"/>
          <p:nvPr/>
        </p:nvSpPr>
        <p:spPr>
          <a:xfrm>
            <a:off x="7585750" y="4481825"/>
            <a:ext cx="1332600" cy="25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91" name="Google Shape;91;gf8462df6e1_0_0"/>
          <p:cNvSpPr txBox="1"/>
          <p:nvPr/>
        </p:nvSpPr>
        <p:spPr>
          <a:xfrm>
            <a:off x="6277825" y="4506425"/>
            <a:ext cx="1332600" cy="36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2" name="Google Shape;92;gf8462df6e1_0_0"/>
          <p:cNvPicPr preferRelativeResize="0"/>
          <p:nvPr/>
        </p:nvPicPr>
        <p:blipFill rotWithShape="1">
          <a:blip r:embed="rId3">
            <a:alphaModFix/>
          </a:blip>
          <a:srcRect b="0" l="0" r="0" t="0"/>
          <a:stretch/>
        </p:blipFill>
        <p:spPr>
          <a:xfrm>
            <a:off x="6022375" y="0"/>
            <a:ext cx="3121624" cy="5143506"/>
          </a:xfrm>
          <a:prstGeom prst="rect">
            <a:avLst/>
          </a:prstGeom>
          <a:noFill/>
          <a:ln>
            <a:noFill/>
          </a:ln>
        </p:spPr>
      </p:pic>
      <p:sp>
        <p:nvSpPr>
          <p:cNvPr id="93" name="Google Shape;93;gf8462df6e1_0_0"/>
          <p:cNvSpPr txBox="1"/>
          <p:nvPr/>
        </p:nvSpPr>
        <p:spPr>
          <a:xfrm>
            <a:off x="393100" y="380425"/>
            <a:ext cx="4569900" cy="499500"/>
          </a:xfrm>
          <a:prstGeom prst="rect">
            <a:avLst/>
          </a:prstGeom>
          <a:noFill/>
          <a:ln>
            <a:noFill/>
          </a:ln>
          <a:effectLst>
            <a:outerShdw blurRad="57150" rotWithShape="0" algn="bl" dir="5400000" dist="19050">
              <a:srgbClr val="000000">
                <a:alpha val="49800"/>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en-US" sz="2200" u="none" cap="none" strike="noStrike">
                <a:solidFill>
                  <a:srgbClr val="FFFFFF"/>
                </a:solidFill>
                <a:latin typeface="Cabin"/>
                <a:ea typeface="Cabin"/>
                <a:cs typeface="Cabin"/>
                <a:sym typeface="Cabin"/>
              </a:rPr>
              <a:t>CodeClan’s Partner Programme</a:t>
            </a:r>
            <a:r>
              <a:rPr b="1" i="0" lang="en-US" sz="2200" u="none" cap="none" strike="noStrike">
                <a:solidFill>
                  <a:srgbClr val="F1C232"/>
                </a:solidFill>
                <a:latin typeface="Cabin"/>
                <a:ea typeface="Cabin"/>
                <a:cs typeface="Cabin"/>
                <a:sym typeface="Cabin"/>
              </a:rPr>
              <a:t>_</a:t>
            </a:r>
            <a:endParaRPr b="1" i="0" sz="2200" u="none" cap="none" strike="noStrike">
              <a:solidFill>
                <a:srgbClr val="F1C232"/>
              </a:solidFill>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7" name="Shape 97"/>
        <p:cNvGrpSpPr/>
        <p:nvPr/>
      </p:nvGrpSpPr>
      <p:grpSpPr>
        <a:xfrm>
          <a:off x="0" y="0"/>
          <a:ext cx="0" cy="0"/>
          <a:chOff x="0" y="0"/>
          <a:chExt cx="0" cy="0"/>
        </a:xfrm>
      </p:grpSpPr>
      <p:sp>
        <p:nvSpPr>
          <p:cNvPr id="98" name="Google Shape;98;p3"/>
          <p:cNvSpPr/>
          <p:nvPr/>
        </p:nvSpPr>
        <p:spPr>
          <a:xfrm>
            <a:off x="420925" y="3983400"/>
            <a:ext cx="2771928" cy="733482"/>
          </a:xfrm>
          <a:prstGeom prst="flowChartTerminator">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a:off x="420925" y="3988525"/>
            <a:ext cx="1827414" cy="723222"/>
          </a:xfrm>
          <a:prstGeom prst="flowChartTerminator">
            <a:avLst/>
          </a:prstGeom>
          <a:solidFill>
            <a:srgbClr val="4DA2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0" name="Google Shape;100;p3"/>
          <p:cNvCxnSpPr/>
          <p:nvPr/>
        </p:nvCxnSpPr>
        <p:spPr>
          <a:xfrm>
            <a:off x="472250" y="4866300"/>
            <a:ext cx="1622400" cy="0"/>
          </a:xfrm>
          <a:prstGeom prst="straightConnector1">
            <a:avLst/>
          </a:prstGeom>
          <a:noFill/>
          <a:ln cap="flat" cmpd="sng" w="38100">
            <a:solidFill>
              <a:schemeClr val="lt1"/>
            </a:solidFill>
            <a:prstDash val="solid"/>
            <a:round/>
            <a:headEnd len="sm" w="sm" type="none"/>
            <a:tailEnd len="sm" w="sm" type="none"/>
          </a:ln>
        </p:spPr>
      </p:cxnSp>
      <p:cxnSp>
        <p:nvCxnSpPr>
          <p:cNvPr id="101" name="Google Shape;101;p3"/>
          <p:cNvCxnSpPr/>
          <p:nvPr/>
        </p:nvCxnSpPr>
        <p:spPr>
          <a:xfrm>
            <a:off x="2197025" y="4866300"/>
            <a:ext cx="852000" cy="0"/>
          </a:xfrm>
          <a:prstGeom prst="straightConnector1">
            <a:avLst/>
          </a:prstGeom>
          <a:noFill/>
          <a:ln cap="flat" cmpd="sng" w="38100">
            <a:solidFill>
              <a:schemeClr val="lt1"/>
            </a:solidFill>
            <a:prstDash val="solid"/>
            <a:round/>
            <a:headEnd len="sm" w="sm" type="none"/>
            <a:tailEnd len="sm" w="sm" type="none"/>
          </a:ln>
        </p:spPr>
      </p:cxnSp>
      <p:sp>
        <p:nvSpPr>
          <p:cNvPr id="102" name="Google Shape;102;p3"/>
          <p:cNvSpPr txBox="1"/>
          <p:nvPr/>
        </p:nvSpPr>
        <p:spPr>
          <a:xfrm>
            <a:off x="420925" y="4150050"/>
            <a:ext cx="1724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oppins"/>
                <a:ea typeface="Poppins"/>
                <a:cs typeface="Poppins"/>
                <a:sym typeface="Poppins"/>
              </a:rPr>
              <a:t>Student course fee</a:t>
            </a:r>
            <a:endParaRPr b="0" i="0" sz="1200" u="none" cap="none" strike="noStrike">
              <a:solidFill>
                <a:srgbClr val="000000"/>
              </a:solidFill>
              <a:latin typeface="Poppins"/>
              <a:ea typeface="Poppins"/>
              <a:cs typeface="Poppins"/>
              <a:sym typeface="Poppins"/>
            </a:endParaRPr>
          </a:p>
        </p:txBody>
      </p:sp>
      <p:sp>
        <p:nvSpPr>
          <p:cNvPr id="103" name="Google Shape;103;p3"/>
          <p:cNvSpPr txBox="1"/>
          <p:nvPr/>
        </p:nvSpPr>
        <p:spPr>
          <a:xfrm>
            <a:off x="2330500" y="4150050"/>
            <a:ext cx="800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Poppins"/>
                <a:ea typeface="Poppins"/>
                <a:cs typeface="Poppins"/>
                <a:sym typeface="Poppins"/>
              </a:rPr>
              <a:t>Partner</a:t>
            </a:r>
            <a:endParaRPr b="0" i="0" sz="1200" u="none" cap="none" strike="noStrike">
              <a:solidFill>
                <a:srgbClr val="000000"/>
              </a:solidFill>
              <a:latin typeface="Poppins"/>
              <a:ea typeface="Poppins"/>
              <a:cs typeface="Poppins"/>
              <a:sym typeface="Poppins"/>
            </a:endParaRPr>
          </a:p>
        </p:txBody>
      </p:sp>
      <p:cxnSp>
        <p:nvCxnSpPr>
          <p:cNvPr id="104" name="Google Shape;104;p3"/>
          <p:cNvCxnSpPr/>
          <p:nvPr/>
        </p:nvCxnSpPr>
        <p:spPr>
          <a:xfrm flipH="1" rot="10800000">
            <a:off x="369600" y="3808925"/>
            <a:ext cx="2741100" cy="10200"/>
          </a:xfrm>
          <a:prstGeom prst="straightConnector1">
            <a:avLst/>
          </a:prstGeom>
          <a:noFill/>
          <a:ln cap="flat" cmpd="sng" w="38100">
            <a:solidFill>
              <a:schemeClr val="lt1"/>
            </a:solidFill>
            <a:prstDash val="solid"/>
            <a:round/>
            <a:headEnd len="sm" w="sm" type="none"/>
            <a:tailEnd len="sm" w="sm" type="none"/>
          </a:ln>
        </p:spPr>
      </p:cxnSp>
      <p:sp>
        <p:nvSpPr>
          <p:cNvPr id="105" name="Google Shape;105;p3"/>
          <p:cNvSpPr txBox="1"/>
          <p:nvPr/>
        </p:nvSpPr>
        <p:spPr>
          <a:xfrm>
            <a:off x="954775" y="3429000"/>
            <a:ext cx="16224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n-US" sz="1300" u="none" cap="none" strike="noStrike">
                <a:solidFill>
                  <a:schemeClr val="lt1"/>
                </a:solidFill>
                <a:latin typeface="Poppins"/>
                <a:ea typeface="Poppins"/>
                <a:cs typeface="Poppins"/>
                <a:sym typeface="Poppins"/>
              </a:rPr>
              <a:t>Course fee total</a:t>
            </a:r>
            <a:endParaRPr b="0" i="0" sz="1300" u="none" cap="none" strike="noStrike">
              <a:solidFill>
                <a:schemeClr val="lt1"/>
              </a:solidFill>
              <a:latin typeface="Poppins"/>
              <a:ea typeface="Poppins"/>
              <a:cs typeface="Poppins"/>
              <a:sym typeface="Poppins"/>
            </a:endParaRPr>
          </a:p>
        </p:txBody>
      </p:sp>
      <p:sp>
        <p:nvSpPr>
          <p:cNvPr id="106" name="Google Shape;106;p3"/>
          <p:cNvSpPr txBox="1"/>
          <p:nvPr/>
        </p:nvSpPr>
        <p:spPr>
          <a:xfrm>
            <a:off x="226612" y="766439"/>
            <a:ext cx="53910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a:ea typeface="Poppins"/>
                <a:cs typeface="Poppins"/>
                <a:sym typeface="Poppins"/>
              </a:rPr>
              <a:t>CodeClan, a not-for-profit organisation, was set up with the mission to bridge the digital skills gap for job-seekers and businesses alike.</a:t>
            </a:r>
            <a:endParaRPr b="0" i="0" sz="16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a:ea typeface="Poppins"/>
                <a:cs typeface="Poppins"/>
                <a:sym typeface="Poppins"/>
              </a:rPr>
              <a:t>CodeClan partners believe that they should be contributing to the success of the tech ecosystem.</a:t>
            </a:r>
            <a:endParaRPr b="0" i="0" sz="16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oppins"/>
                <a:ea typeface="Poppins"/>
                <a:cs typeface="Poppins"/>
                <a:sym typeface="Poppins"/>
              </a:rPr>
              <a:t>Our Partners understand the value the CodeClan graduates have and want to invest in the future of Scotland’s tech talent.</a:t>
            </a:r>
            <a:endParaRPr b="0" i="0" sz="1600" u="none" cap="none" strike="noStrike">
              <a:solidFill>
                <a:schemeClr val="lt1"/>
              </a:solidFill>
              <a:latin typeface="Poppins"/>
              <a:ea typeface="Poppins"/>
              <a:cs typeface="Poppins"/>
              <a:sym typeface="Poppins"/>
            </a:endParaRPr>
          </a:p>
        </p:txBody>
      </p:sp>
      <p:sp>
        <p:nvSpPr>
          <p:cNvPr id="107" name="Google Shape;107;p3"/>
          <p:cNvSpPr txBox="1"/>
          <p:nvPr/>
        </p:nvSpPr>
        <p:spPr>
          <a:xfrm>
            <a:off x="277175" y="134700"/>
            <a:ext cx="78513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2200" u="none" cap="none" strike="noStrike">
                <a:solidFill>
                  <a:schemeClr val="lt1"/>
                </a:solidFill>
                <a:latin typeface="Cabin"/>
                <a:ea typeface="Cabin"/>
                <a:cs typeface="Cabin"/>
                <a:sym typeface="Cabin"/>
              </a:rPr>
              <a:t>CodeClan’s Partner Programme- What is it?</a:t>
            </a:r>
            <a:endParaRPr b="1" i="0" sz="2200" u="none" cap="none" strike="noStrike">
              <a:solidFill>
                <a:srgbClr val="F1C232"/>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109" name="Google Shape;109;p3"/>
          <p:cNvSpPr txBox="1"/>
          <p:nvPr/>
        </p:nvSpPr>
        <p:spPr>
          <a:xfrm>
            <a:off x="5862625" y="873600"/>
            <a:ext cx="3125100" cy="4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i="1" lang="en-US" sz="1200">
                <a:solidFill>
                  <a:schemeClr val="lt1"/>
                </a:solidFill>
                <a:latin typeface="Poppins"/>
                <a:ea typeface="Poppins"/>
                <a:cs typeface="Poppins"/>
                <a:sym typeface="Poppins"/>
              </a:rPr>
              <a:t>CodeClan has an active Partner Community that provides a wide variety of networking and employment opportunities for students completing our full-time courses.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171450" lvl="0" marL="171450" rtl="0" algn="l">
              <a:lnSpc>
                <a:spcPct val="115000"/>
              </a:lnSpc>
              <a:spcBef>
                <a:spcPts val="0"/>
              </a:spcBef>
              <a:spcAft>
                <a:spcPts val="0"/>
              </a:spcAft>
              <a:buClr>
                <a:schemeClr val="dk1"/>
              </a:buClr>
              <a:buSzPts val="1100"/>
              <a:buChar char="•"/>
            </a:pPr>
            <a:r>
              <a:rPr lang="en-US" sz="1200">
                <a:solidFill>
                  <a:schemeClr val="lt1"/>
                </a:solidFill>
                <a:latin typeface="Poppins"/>
                <a:ea typeface="Poppins"/>
                <a:cs typeface="Poppins"/>
                <a:sym typeface="Poppins"/>
              </a:rPr>
              <a:t>300+ partners work with us across Scotland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171450" lvl="0" marL="171450" rtl="0" algn="l">
              <a:lnSpc>
                <a:spcPct val="115000"/>
              </a:lnSpc>
              <a:spcBef>
                <a:spcPts val="0"/>
              </a:spcBef>
              <a:spcAft>
                <a:spcPts val="0"/>
              </a:spcAft>
              <a:buClr>
                <a:schemeClr val="dk1"/>
              </a:buClr>
              <a:buSzPts val="1100"/>
              <a:buChar char="•"/>
            </a:pPr>
            <a:r>
              <a:rPr lang="en-US" sz="1200">
                <a:solidFill>
                  <a:schemeClr val="lt1"/>
                </a:solidFill>
                <a:latin typeface="Poppins"/>
                <a:ea typeface="Poppins"/>
                <a:cs typeface="Poppins"/>
                <a:sym typeface="Poppins"/>
              </a:rPr>
              <a:t>Ranging from early-stage start-ups to public sectors and everything in between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lt1"/>
              </a:solidFill>
              <a:latin typeface="Poppins"/>
              <a:ea typeface="Poppins"/>
              <a:cs typeface="Poppins"/>
              <a:sym typeface="Poppins"/>
            </a:endParaRPr>
          </a:p>
          <a:p>
            <a:pPr indent="-171450" lvl="0" marL="171450" rtl="0" algn="l">
              <a:lnSpc>
                <a:spcPct val="115000"/>
              </a:lnSpc>
              <a:spcBef>
                <a:spcPts val="0"/>
              </a:spcBef>
              <a:spcAft>
                <a:spcPts val="0"/>
              </a:spcAft>
              <a:buClr>
                <a:schemeClr val="dk1"/>
              </a:buClr>
              <a:buSzPts val="1100"/>
              <a:buChar char="•"/>
            </a:pPr>
            <a:r>
              <a:rPr lang="en-US" sz="1200">
                <a:solidFill>
                  <a:schemeClr val="lt1"/>
                </a:solidFill>
                <a:latin typeface="Poppins"/>
                <a:ea typeface="Poppins"/>
                <a:cs typeface="Poppins"/>
                <a:sym typeface="Poppins"/>
              </a:rPr>
              <a:t>Companies that have hired graduates into a broad range of roles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br>
              <a:rPr lang="en-US" sz="1200">
                <a:solidFill>
                  <a:schemeClr val="lt1"/>
                </a:solidFill>
                <a:latin typeface="Poppins"/>
                <a:ea typeface="Poppins"/>
                <a:cs typeface="Poppins"/>
                <a:sym typeface="Poppins"/>
              </a:rPr>
            </a:b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4"/>
          <p:cNvSpPr txBox="1"/>
          <p:nvPr/>
        </p:nvSpPr>
        <p:spPr>
          <a:xfrm>
            <a:off x="277175" y="134700"/>
            <a:ext cx="4425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2200" u="none" cap="none" strike="noStrike">
                <a:solidFill>
                  <a:schemeClr val="lt1"/>
                </a:solidFill>
                <a:latin typeface="Cabin"/>
                <a:ea typeface="Cabin"/>
                <a:cs typeface="Cabin"/>
                <a:sym typeface="Cabin"/>
              </a:rPr>
              <a:t>Benefits to you</a:t>
            </a:r>
            <a:endParaRPr b="1" i="0" sz="2200" u="none" cap="none" strike="noStrike">
              <a:solidFill>
                <a:srgbClr val="F1C232"/>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a:off x="975812" y="1125250"/>
            <a:ext cx="4828500" cy="3909600"/>
          </a:xfrm>
          <a:prstGeom prst="rect">
            <a:avLst/>
          </a:prstGeom>
          <a:noFill/>
          <a:ln>
            <a:noFill/>
          </a:ln>
        </p:spPr>
        <p:txBody>
          <a:bodyPr anchorCtr="0" anchor="t" bIns="91425" lIns="91425" spcFirstLastPara="1" rIns="91425" wrap="square" tIns="91425">
            <a:spAutoFit/>
          </a:bodyPr>
          <a:lstStyle/>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oppins"/>
                <a:ea typeface="Poppins"/>
                <a:cs typeface="Poppins"/>
                <a:sym typeface="Poppins"/>
              </a:rPr>
              <a:t>Often a quicker tailored hiring/interview process.</a:t>
            </a:r>
            <a:endParaRPr/>
          </a:p>
          <a:p>
            <a:pPr indent="-196850" lvl="0" marL="285750" marR="0" rtl="0" algn="l">
              <a:lnSpc>
                <a:spcPct val="100000"/>
              </a:lnSpc>
              <a:spcBef>
                <a:spcPts val="0"/>
              </a:spcBef>
              <a:spcAft>
                <a:spcPts val="0"/>
              </a:spcAft>
              <a:buClr>
                <a:schemeClr val="lt1"/>
              </a:buClr>
              <a:buSzPts val="1400"/>
              <a:buFont typeface="Noto Sans Symbols"/>
              <a:buNone/>
            </a:pPr>
            <a:r>
              <a:t/>
            </a:r>
            <a:endParaRPr b="0" i="0" sz="1400" u="none" cap="none" strike="noStrike">
              <a:solidFill>
                <a:schemeClr val="lt1"/>
              </a:solidFill>
              <a:latin typeface="Poppins"/>
              <a:ea typeface="Poppins"/>
              <a:cs typeface="Poppins"/>
              <a:sym typeface="Poppi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oppins"/>
                <a:ea typeface="Poppins"/>
                <a:cs typeface="Poppins"/>
                <a:sym typeface="Poppins"/>
              </a:rPr>
              <a:t>Partners are aware of your ongoing learning and development.</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oppins"/>
              <a:ea typeface="Poppins"/>
              <a:cs typeface="Poppins"/>
              <a:sym typeface="Poppi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oppins"/>
                <a:ea typeface="Poppins"/>
                <a:cs typeface="Poppins"/>
                <a:sym typeface="Poppins"/>
              </a:rPr>
              <a:t>They understand what you are capable of at the end of the course. </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oppins"/>
              <a:ea typeface="Poppins"/>
              <a:cs typeface="Poppins"/>
              <a:sym typeface="Poppins"/>
            </a:endParaRPr>
          </a:p>
          <a:p>
            <a:pPr indent="-285750" lvl="0" marL="285750" marR="0" rtl="0" algn="l">
              <a:lnSpc>
                <a:spcPct val="100000"/>
              </a:lnSpc>
              <a:spcBef>
                <a:spcPts val="0"/>
              </a:spcBef>
              <a:spcAft>
                <a:spcPts val="0"/>
              </a:spcAft>
              <a:buClr>
                <a:srgbClr val="000000"/>
              </a:buClr>
              <a:buSzPts val="1400"/>
              <a:buFont typeface="Noto Sans Symbols"/>
              <a:buChar char="✔"/>
            </a:pPr>
            <a:r>
              <a:rPr b="0" i="0" lang="en-US" sz="1400" u="none" cap="none" strike="noStrike">
                <a:solidFill>
                  <a:schemeClr val="lt1"/>
                </a:solidFill>
                <a:latin typeface="Poppins"/>
                <a:ea typeface="Poppins"/>
                <a:cs typeface="Poppins"/>
                <a:sym typeface="Poppins"/>
              </a:rPr>
              <a:t>They will often tailor their recruitment process to suit our graduates and have created specific onboarding and induction processes to ensure a smooth start to your career with them.</a:t>
            </a:r>
            <a:endParaRPr/>
          </a:p>
          <a:p>
            <a:pPr indent="-196850" lvl="0" marL="285750" marR="0" rtl="0" algn="l">
              <a:lnSpc>
                <a:spcPct val="100000"/>
              </a:lnSpc>
              <a:spcBef>
                <a:spcPts val="0"/>
              </a:spcBef>
              <a:spcAft>
                <a:spcPts val="0"/>
              </a:spcAft>
              <a:buClr>
                <a:srgbClr val="000000"/>
              </a:buClr>
              <a:buSzPts val="1400"/>
              <a:buFont typeface="Noto Sans Symbols"/>
              <a:buNone/>
            </a:pPr>
            <a:r>
              <a:t/>
            </a:r>
            <a:endParaRPr b="0" i="0" sz="1400" u="none" cap="none" strike="noStrike">
              <a:solidFill>
                <a:schemeClr val="lt1"/>
              </a:solidFill>
              <a:latin typeface="Poppins"/>
              <a:ea typeface="Poppins"/>
              <a:cs typeface="Poppins"/>
              <a:sym typeface="Poppins"/>
            </a:endParaRPr>
          </a:p>
          <a:p>
            <a:pPr indent="-285750" lvl="0" marL="285750" marR="0" rtl="0" algn="l">
              <a:lnSpc>
                <a:spcPct val="100000"/>
              </a:lnSpc>
              <a:spcBef>
                <a:spcPts val="0"/>
              </a:spcBef>
              <a:spcAft>
                <a:spcPts val="0"/>
              </a:spcAft>
              <a:buClr>
                <a:srgbClr val="000000"/>
              </a:buClr>
              <a:buSzPts val="1400"/>
              <a:buFont typeface="Noto Sans Symbols"/>
              <a:buChar char="✔"/>
            </a:pPr>
            <a:r>
              <a:rPr lang="en-US">
                <a:solidFill>
                  <a:schemeClr val="lt1"/>
                </a:solidFill>
                <a:latin typeface="Poppins"/>
                <a:ea typeface="Poppins"/>
                <a:cs typeface="Poppins"/>
                <a:sym typeface="Poppins"/>
              </a:rPr>
              <a:t>Competitive</a:t>
            </a:r>
            <a:r>
              <a:rPr lang="en-US">
                <a:solidFill>
                  <a:schemeClr val="lt1"/>
                </a:solidFill>
                <a:latin typeface="Poppins"/>
                <a:ea typeface="Poppins"/>
                <a:cs typeface="Poppins"/>
                <a:sym typeface="Poppins"/>
              </a:rPr>
              <a:t> Salary </a:t>
            </a:r>
            <a:endParaRPr>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a:solidFill>
                <a:schemeClr val="lt1"/>
              </a:solidFill>
              <a:latin typeface="Poppins"/>
              <a:ea typeface="Poppins"/>
              <a:cs typeface="Poppins"/>
              <a:sym typeface="Poppins"/>
            </a:endParaRPr>
          </a:p>
          <a:p>
            <a:pPr indent="-171450" lvl="0" marL="285750" marR="0" rtl="0" algn="l">
              <a:lnSpc>
                <a:spcPct val="100000"/>
              </a:lnSpc>
              <a:spcBef>
                <a:spcPts val="0"/>
              </a:spcBef>
              <a:spcAft>
                <a:spcPts val="0"/>
              </a:spcAft>
              <a:buClr>
                <a:srgbClr val="000000"/>
              </a:buClr>
              <a:buSzPts val="1800"/>
              <a:buFont typeface="Noto Sans Symbols"/>
              <a:buNone/>
            </a:pPr>
            <a:r>
              <a:t/>
            </a:r>
            <a:endParaRPr b="0" i="0" sz="1800" u="none" cap="none" strike="noStrike">
              <a:solidFill>
                <a:srgbClr val="000000"/>
              </a:solidFill>
              <a:latin typeface="Arial"/>
              <a:ea typeface="Arial"/>
              <a:cs typeface="Arial"/>
              <a:sym typeface="Arial"/>
            </a:endParaRPr>
          </a:p>
        </p:txBody>
      </p:sp>
      <p:pic>
        <p:nvPicPr>
          <p:cNvPr id="116" name="Google Shape;116;p4"/>
          <p:cNvPicPr preferRelativeResize="0"/>
          <p:nvPr/>
        </p:nvPicPr>
        <p:blipFill rotWithShape="1">
          <a:blip r:embed="rId4">
            <a:alphaModFix/>
          </a:blip>
          <a:srcRect b="0" l="0" r="0" t="0"/>
          <a:stretch/>
        </p:blipFill>
        <p:spPr>
          <a:xfrm>
            <a:off x="5908811" y="2051437"/>
            <a:ext cx="2764611" cy="26706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5"/>
          <p:cNvSpPr txBox="1"/>
          <p:nvPr/>
        </p:nvSpPr>
        <p:spPr>
          <a:xfrm>
            <a:off x="277175" y="134700"/>
            <a:ext cx="44250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n-US" sz="2200" u="none" cap="none" strike="noStrike">
                <a:solidFill>
                  <a:schemeClr val="lt1"/>
                </a:solidFill>
                <a:latin typeface="Cabin"/>
                <a:ea typeface="Cabin"/>
                <a:cs typeface="Cabin"/>
                <a:sym typeface="Cabin"/>
              </a:rPr>
              <a:t>Where can I find who is a partner?</a:t>
            </a:r>
            <a:endParaRPr b="1" i="0" sz="2200" u="none" cap="none" strike="noStrike">
              <a:solidFill>
                <a:srgbClr val="F1C232"/>
              </a:solidFill>
              <a:latin typeface="Cabin"/>
              <a:ea typeface="Cabin"/>
              <a:cs typeface="Cabin"/>
              <a:sym typeface="Cabin"/>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 name="Google Shape;122;p5"/>
          <p:cNvPicPr preferRelativeResize="0"/>
          <p:nvPr/>
        </p:nvPicPr>
        <p:blipFill rotWithShape="1">
          <a:blip r:embed="rId4">
            <a:alphaModFix/>
          </a:blip>
          <a:srcRect b="0" l="0" r="0" t="0"/>
          <a:stretch/>
        </p:blipFill>
        <p:spPr>
          <a:xfrm>
            <a:off x="1566407" y="1491225"/>
            <a:ext cx="6122845" cy="1283780"/>
          </a:xfrm>
          <a:prstGeom prst="rect">
            <a:avLst/>
          </a:prstGeom>
          <a:noFill/>
          <a:ln>
            <a:noFill/>
          </a:ln>
        </p:spPr>
      </p:pic>
      <p:sp>
        <p:nvSpPr>
          <p:cNvPr id="123" name="Google Shape;123;p5"/>
          <p:cNvSpPr txBox="1"/>
          <p:nvPr/>
        </p:nvSpPr>
        <p:spPr>
          <a:xfrm>
            <a:off x="2489675" y="3392630"/>
            <a:ext cx="4870800" cy="73863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Poppins"/>
                <a:ea typeface="Poppins"/>
                <a:cs typeface="Poppins"/>
                <a:sym typeface="Poppins"/>
              </a:rPr>
              <a:t>To find a current list of CodeClan partners, please go to the intranet and select CodeClan partners from the menu on the left hand side and download the most recent PDF</a:t>
            </a:r>
            <a:endParaRPr b="0" i="0" sz="1200" u="none" cap="none" strike="noStrike">
              <a:solidFill>
                <a:srgbClr val="FFFFFF"/>
              </a:solidFill>
              <a:latin typeface="Poppins"/>
              <a:ea typeface="Poppins"/>
              <a:cs typeface="Poppins"/>
              <a:sym typeface="Poppi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6"/>
          <p:cNvSpPr/>
          <p:nvPr/>
        </p:nvSpPr>
        <p:spPr>
          <a:xfrm>
            <a:off x="108400" y="4575175"/>
            <a:ext cx="8937600" cy="464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6"/>
          <p:cNvSpPr txBox="1"/>
          <p:nvPr/>
        </p:nvSpPr>
        <p:spPr>
          <a:xfrm>
            <a:off x="632025" y="4527881"/>
            <a:ext cx="7783800" cy="46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F252F"/>
                </a:solidFill>
                <a:latin typeface="Questrial"/>
                <a:ea typeface="Questrial"/>
                <a:cs typeface="Questrial"/>
                <a:sym typeface="Questrial"/>
              </a:rPr>
              <a:t>300+ Industry Partners</a:t>
            </a:r>
            <a:endParaRPr b="0" i="0" sz="2400" u="none" cap="none" strike="noStrike">
              <a:solidFill>
                <a:srgbClr val="0F252F"/>
              </a:solidFill>
              <a:latin typeface="Questrial"/>
              <a:ea typeface="Questrial"/>
              <a:cs typeface="Questrial"/>
              <a:sym typeface="Questrial"/>
            </a:endParaRPr>
          </a:p>
        </p:txBody>
      </p:sp>
      <p:pic>
        <p:nvPicPr>
          <p:cNvPr id="130" name="Google Shape;130;p6"/>
          <p:cNvPicPr preferRelativeResize="0"/>
          <p:nvPr/>
        </p:nvPicPr>
        <p:blipFill rotWithShape="1">
          <a:blip r:embed="rId4">
            <a:alphaModFix/>
          </a:blip>
          <a:srcRect b="0" l="0" r="0" t="0"/>
          <a:stretch/>
        </p:blipFill>
        <p:spPr>
          <a:xfrm>
            <a:off x="0" y="0"/>
            <a:ext cx="9144000" cy="5142347"/>
          </a:xfrm>
          <a:prstGeom prst="rect">
            <a:avLst/>
          </a:prstGeom>
          <a:noFill/>
          <a:ln>
            <a:noFill/>
          </a:ln>
        </p:spPr>
      </p:pic>
      <p:pic>
        <p:nvPicPr>
          <p:cNvPr id="131" name="Google Shape;131;p6"/>
          <p:cNvPicPr preferRelativeResize="0"/>
          <p:nvPr/>
        </p:nvPicPr>
        <p:blipFill rotWithShape="1">
          <a:blip r:embed="rId5">
            <a:alphaModFix/>
          </a:blip>
          <a:srcRect b="0" l="0" r="0" t="0"/>
          <a:stretch/>
        </p:blipFill>
        <p:spPr>
          <a:xfrm>
            <a:off x="5200" y="0"/>
            <a:ext cx="9144000" cy="5142347"/>
          </a:xfrm>
          <a:prstGeom prst="rect">
            <a:avLst/>
          </a:prstGeom>
          <a:noFill/>
          <a:ln>
            <a:noFill/>
          </a:ln>
        </p:spPr>
      </p:pic>
      <p:pic>
        <p:nvPicPr>
          <p:cNvPr id="132" name="Google Shape;132;p6"/>
          <p:cNvPicPr preferRelativeResize="0"/>
          <p:nvPr/>
        </p:nvPicPr>
        <p:blipFill rotWithShape="1">
          <a:blip r:embed="rId6">
            <a:alphaModFix/>
          </a:blip>
          <a:srcRect b="28" l="0" r="0" t="39"/>
          <a:stretch/>
        </p:blipFill>
        <p:spPr>
          <a:xfrm>
            <a:off x="5200" y="575"/>
            <a:ext cx="9144000" cy="5142348"/>
          </a:xfrm>
          <a:prstGeom prst="rect">
            <a:avLst/>
          </a:prstGeom>
          <a:noFill/>
          <a:ln>
            <a:noFill/>
          </a:ln>
        </p:spPr>
      </p:pic>
      <p:pic>
        <p:nvPicPr>
          <p:cNvPr id="133" name="Google Shape;133;p6"/>
          <p:cNvPicPr preferRelativeResize="0"/>
          <p:nvPr/>
        </p:nvPicPr>
        <p:blipFill rotWithShape="1">
          <a:blip r:embed="rId7">
            <a:alphaModFix/>
          </a:blip>
          <a:srcRect b="0" l="0" r="0" t="0"/>
          <a:stretch/>
        </p:blipFill>
        <p:spPr>
          <a:xfrm>
            <a:off x="5200" y="575"/>
            <a:ext cx="9144000" cy="5142347"/>
          </a:xfrm>
          <a:prstGeom prst="rect">
            <a:avLst/>
          </a:prstGeom>
          <a:noFill/>
          <a:ln>
            <a:noFill/>
          </a:ln>
        </p:spPr>
      </p:pic>
      <p:pic>
        <p:nvPicPr>
          <p:cNvPr id="134" name="Google Shape;134;p6"/>
          <p:cNvPicPr preferRelativeResize="0"/>
          <p:nvPr/>
        </p:nvPicPr>
        <p:blipFill rotWithShape="1">
          <a:blip r:embed="rId8">
            <a:alphaModFix/>
          </a:blip>
          <a:srcRect b="0" l="0" r="0" t="0"/>
          <a:stretch/>
        </p:blipFill>
        <p:spPr>
          <a:xfrm>
            <a:off x="5200" y="575"/>
            <a:ext cx="9144000" cy="5142347"/>
          </a:xfrm>
          <a:prstGeom prst="rect">
            <a:avLst/>
          </a:prstGeom>
          <a:noFill/>
          <a:ln>
            <a:noFill/>
          </a:ln>
        </p:spPr>
      </p:pic>
      <p:pic>
        <p:nvPicPr>
          <p:cNvPr id="135" name="Google Shape;135;p6"/>
          <p:cNvPicPr preferRelativeResize="0"/>
          <p:nvPr/>
        </p:nvPicPr>
        <p:blipFill rotWithShape="1">
          <a:blip r:embed="rId9">
            <a:alphaModFix/>
          </a:blip>
          <a:srcRect b="28" l="0" r="0" t="39"/>
          <a:stretch/>
        </p:blipFill>
        <p:spPr>
          <a:xfrm>
            <a:off x="0" y="0"/>
            <a:ext cx="9144000" cy="5142348"/>
          </a:xfrm>
          <a:prstGeom prst="rect">
            <a:avLst/>
          </a:prstGeom>
          <a:noFill/>
          <a:ln>
            <a:noFill/>
          </a:ln>
        </p:spPr>
      </p:pic>
      <p:pic>
        <p:nvPicPr>
          <p:cNvPr id="136" name="Google Shape;136;p6"/>
          <p:cNvPicPr preferRelativeResize="0"/>
          <p:nvPr/>
        </p:nvPicPr>
        <p:blipFill rotWithShape="1">
          <a:blip r:embed="rId10">
            <a:alphaModFix/>
          </a:blip>
          <a:srcRect b="19" l="0" r="0" t="19"/>
          <a:stretch/>
        </p:blipFill>
        <p:spPr>
          <a:xfrm>
            <a:off x="5200" y="0"/>
            <a:ext cx="9143998" cy="514234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1000"/>
                                        <p:tgtEl>
                                          <p:spTgt spid="13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7"/>
          <p:cNvSpPr txBox="1"/>
          <p:nvPr/>
        </p:nvSpPr>
        <p:spPr>
          <a:xfrm>
            <a:off x="404725" y="1450300"/>
            <a:ext cx="82128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Questrial"/>
                <a:ea typeface="Questrial"/>
                <a:cs typeface="Questrial"/>
                <a:sym typeface="Questrial"/>
              </a:rPr>
              <a:t>Tech is a fast paced industry that is constantly evolving. That includes languages and software used. </a:t>
            </a:r>
            <a:endParaRPr sz="1900">
              <a:solidFill>
                <a:schemeClr val="lt1"/>
              </a:solidFill>
              <a:latin typeface="Questrial"/>
              <a:ea typeface="Questrial"/>
              <a:cs typeface="Questrial"/>
              <a:sym typeface="Questrial"/>
            </a:endParaRPr>
          </a:p>
          <a:p>
            <a:pPr indent="0" lvl="0" marL="0" rtl="0" algn="l">
              <a:spcBef>
                <a:spcPts val="0"/>
              </a:spcBef>
              <a:spcAft>
                <a:spcPts val="0"/>
              </a:spcAft>
              <a:buNone/>
            </a:pPr>
            <a:r>
              <a:t/>
            </a:r>
            <a:endParaRPr sz="1900">
              <a:solidFill>
                <a:schemeClr val="lt1"/>
              </a:solidFill>
              <a:latin typeface="Questrial"/>
              <a:ea typeface="Questrial"/>
              <a:cs typeface="Questrial"/>
              <a:sym typeface="Questrial"/>
            </a:endParaRPr>
          </a:p>
          <a:p>
            <a:pPr indent="0" lvl="0" marL="0" rtl="0" algn="l">
              <a:spcBef>
                <a:spcPts val="0"/>
              </a:spcBef>
              <a:spcAft>
                <a:spcPts val="0"/>
              </a:spcAft>
              <a:buNone/>
            </a:pPr>
            <a:r>
              <a:rPr lang="en-US" sz="1900">
                <a:solidFill>
                  <a:schemeClr val="lt1"/>
                </a:solidFill>
                <a:latin typeface="Questrial"/>
                <a:ea typeface="Questrial"/>
                <a:cs typeface="Questrial"/>
                <a:sym typeface="Questrial"/>
              </a:rPr>
              <a:t>It might mean that you can get overwhelmed with the amount of options available to you, even as a Junior. </a:t>
            </a:r>
            <a:endParaRPr sz="1900">
              <a:solidFill>
                <a:schemeClr val="lt1"/>
              </a:solidFill>
              <a:latin typeface="Questrial"/>
              <a:ea typeface="Questrial"/>
              <a:cs typeface="Questrial"/>
              <a:sym typeface="Questrial"/>
            </a:endParaRPr>
          </a:p>
          <a:p>
            <a:pPr indent="0" lvl="0" marL="0" rtl="0" algn="l">
              <a:spcBef>
                <a:spcPts val="0"/>
              </a:spcBef>
              <a:spcAft>
                <a:spcPts val="0"/>
              </a:spcAft>
              <a:buNone/>
            </a:pPr>
            <a:r>
              <a:t/>
            </a:r>
            <a:endParaRPr sz="1900">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45" name="Shape 145"/>
        <p:cNvGrpSpPr/>
        <p:nvPr/>
      </p:nvGrpSpPr>
      <p:grpSpPr>
        <a:xfrm>
          <a:off x="0" y="0"/>
          <a:ext cx="0" cy="0"/>
          <a:chOff x="0" y="0"/>
          <a:chExt cx="0" cy="0"/>
        </a:xfrm>
      </p:grpSpPr>
      <p:sp>
        <p:nvSpPr>
          <p:cNvPr id="146" name="Google Shape;146;g10cdcd7a6d4_0_88"/>
          <p:cNvSpPr txBox="1"/>
          <p:nvPr>
            <p:ph idx="1" type="body"/>
          </p:nvPr>
        </p:nvSpPr>
        <p:spPr>
          <a:xfrm>
            <a:off x="281925" y="858225"/>
            <a:ext cx="3969000" cy="3222600"/>
          </a:xfrm>
          <a:prstGeom prst="rect">
            <a:avLst/>
          </a:prstGeom>
          <a:noFill/>
          <a:ln>
            <a:noFill/>
          </a:ln>
        </p:spPr>
        <p:txBody>
          <a:bodyPr anchorCtr="0" anchor="t" bIns="34275" lIns="68575" spcFirstLastPara="1" rIns="68575" wrap="square" tIns="34275">
            <a:noAutofit/>
          </a:bodyPr>
          <a:lstStyle/>
          <a:p>
            <a:pPr indent="-127000" lvl="0" marL="177800" rtl="0" algn="ctr">
              <a:lnSpc>
                <a:spcPct val="100000"/>
              </a:lnSpc>
              <a:spcBef>
                <a:spcPts val="0"/>
              </a:spcBef>
              <a:spcAft>
                <a:spcPts val="0"/>
              </a:spcAft>
              <a:buClr>
                <a:srgbClr val="F1C232"/>
              </a:buClr>
              <a:buSzPts val="1400"/>
              <a:buFont typeface="Poppins"/>
              <a:buChar char="★"/>
            </a:pPr>
            <a:r>
              <a:rPr lang="en-US" sz="2200">
                <a:solidFill>
                  <a:schemeClr val="lt1"/>
                </a:solidFill>
                <a:latin typeface="Proxima Nova Semibold"/>
                <a:ea typeface="Proxima Nova Semibold"/>
                <a:cs typeface="Proxima Nova Semibold"/>
                <a:sym typeface="Proxima Nova Semibold"/>
              </a:rPr>
              <a:t> </a:t>
            </a:r>
            <a:r>
              <a:rPr i="1" lang="en-US" sz="1800">
                <a:solidFill>
                  <a:schemeClr val="lt1"/>
                </a:solidFill>
                <a:latin typeface="Proxima Nova Semibold"/>
                <a:ea typeface="Proxima Nova Semibold"/>
                <a:cs typeface="Proxima Nova Semibold"/>
                <a:sym typeface="Proxima Nova Semibold"/>
              </a:rPr>
              <a:t>“The ability to read, understand and create data is the most sought after skill in modern businesses” </a:t>
            </a:r>
            <a:endParaRPr i="1" sz="1800">
              <a:solidFill>
                <a:schemeClr val="lt1"/>
              </a:solidFill>
              <a:latin typeface="Proxima Nova Semibold"/>
              <a:ea typeface="Proxima Nova Semibold"/>
              <a:cs typeface="Proxima Nova Semibold"/>
              <a:sym typeface="Proxima Nova Semibold"/>
            </a:endParaRPr>
          </a:p>
          <a:p>
            <a:pPr indent="0" lvl="0" marL="177800" rtl="0" algn="ctr">
              <a:lnSpc>
                <a:spcPct val="100000"/>
              </a:lnSpc>
              <a:spcBef>
                <a:spcPts val="0"/>
              </a:spcBef>
              <a:spcAft>
                <a:spcPts val="0"/>
              </a:spcAft>
              <a:buNone/>
            </a:pPr>
            <a:r>
              <a:rPr lang="en-US" sz="1800">
                <a:solidFill>
                  <a:schemeClr val="lt1"/>
                </a:solidFill>
                <a:latin typeface="Proxima Nova Semibold"/>
                <a:ea typeface="Proxima Nova Semibold"/>
                <a:cs typeface="Proxima Nova Semibold"/>
                <a:sym typeface="Proxima Nova Semibold"/>
              </a:rPr>
              <a:t>(Regional Head of Waterstons, 2019)</a:t>
            </a:r>
            <a:endParaRPr sz="1400">
              <a:solidFill>
                <a:srgbClr val="FFFFFF"/>
              </a:solidFill>
              <a:latin typeface="Poppins"/>
              <a:ea typeface="Poppins"/>
              <a:cs typeface="Poppins"/>
              <a:sym typeface="Poppins"/>
            </a:endParaRPr>
          </a:p>
          <a:p>
            <a:pPr indent="0" lvl="0" marL="177800" marR="0" rtl="0" algn="l">
              <a:lnSpc>
                <a:spcPct val="100000"/>
              </a:lnSpc>
              <a:spcBef>
                <a:spcPts val="0"/>
              </a:spcBef>
              <a:spcAft>
                <a:spcPts val="0"/>
              </a:spcAft>
              <a:buNone/>
            </a:pPr>
            <a:r>
              <a:t/>
            </a:r>
            <a:endParaRPr sz="1400">
              <a:solidFill>
                <a:srgbClr val="FFFFFF"/>
              </a:solidFill>
              <a:latin typeface="Poppins"/>
              <a:ea typeface="Poppins"/>
              <a:cs typeface="Poppins"/>
              <a:sym typeface="Poppins"/>
            </a:endParaRPr>
          </a:p>
          <a:p>
            <a:pPr indent="-127000" lvl="0" marL="177800" rtl="0" algn="ctr">
              <a:lnSpc>
                <a:spcPct val="100000"/>
              </a:lnSpc>
              <a:spcBef>
                <a:spcPts val="0"/>
              </a:spcBef>
              <a:spcAft>
                <a:spcPts val="0"/>
              </a:spcAft>
              <a:buClr>
                <a:srgbClr val="F1C232"/>
              </a:buClr>
              <a:buSzPts val="1400"/>
              <a:buFont typeface="Poppins"/>
              <a:buChar char="★"/>
            </a:pPr>
            <a:r>
              <a:rPr i="1" lang="en-US" sz="1800">
                <a:solidFill>
                  <a:schemeClr val="lt1"/>
                </a:solidFill>
                <a:latin typeface="Proxima Nova Semibold"/>
                <a:ea typeface="Proxima Nova Semibold"/>
                <a:cs typeface="Proxima Nova Semibold"/>
                <a:sym typeface="Proxima Nova Semibold"/>
              </a:rPr>
              <a:t>Demand for data skills has tripled in 5 years (+231%)</a:t>
            </a:r>
            <a:endParaRPr i="1" sz="1800">
              <a:solidFill>
                <a:schemeClr val="lt1"/>
              </a:solidFill>
              <a:latin typeface="Proxima Nova Semibold"/>
              <a:ea typeface="Proxima Nova Semibold"/>
              <a:cs typeface="Proxima Nova Semibold"/>
              <a:sym typeface="Proxima Nova Semibold"/>
            </a:endParaRPr>
          </a:p>
          <a:p>
            <a:pPr indent="0" lvl="0" marL="177800" rtl="0" algn="ctr">
              <a:lnSpc>
                <a:spcPct val="100000"/>
              </a:lnSpc>
              <a:spcBef>
                <a:spcPts val="0"/>
              </a:spcBef>
              <a:spcAft>
                <a:spcPts val="0"/>
              </a:spcAft>
              <a:buNone/>
            </a:pPr>
            <a:r>
              <a:rPr lang="en-US" sz="1800">
                <a:solidFill>
                  <a:schemeClr val="lt1"/>
                </a:solidFill>
                <a:latin typeface="Proxima Nova Semibold"/>
                <a:ea typeface="Proxima Nova Semibold"/>
                <a:cs typeface="Proxima Nova Semibold"/>
                <a:sym typeface="Proxima Nova Semibold"/>
              </a:rPr>
              <a:t>(Royal Society Report, 2019)</a:t>
            </a:r>
            <a:endParaRPr sz="1800">
              <a:solidFill>
                <a:schemeClr val="lt1"/>
              </a:solidFill>
              <a:latin typeface="Proxima Nova Semibold"/>
              <a:ea typeface="Proxima Nova Semibold"/>
              <a:cs typeface="Proxima Nova Semibold"/>
              <a:sym typeface="Proxima Nova Semibold"/>
            </a:endParaRPr>
          </a:p>
          <a:p>
            <a:pPr indent="0" lvl="0" marL="177800" rtl="0" algn="ctr">
              <a:lnSpc>
                <a:spcPct val="100000"/>
              </a:lnSpc>
              <a:spcBef>
                <a:spcPts val="0"/>
              </a:spcBef>
              <a:spcAft>
                <a:spcPts val="0"/>
              </a:spcAft>
              <a:buNone/>
            </a:pPr>
            <a:r>
              <a:t/>
            </a:r>
            <a:endParaRPr sz="1800">
              <a:solidFill>
                <a:schemeClr val="lt1"/>
              </a:solidFill>
              <a:latin typeface="Proxima Nova Semibold"/>
              <a:ea typeface="Proxima Nova Semibold"/>
              <a:cs typeface="Proxima Nova Semibold"/>
              <a:sym typeface="Proxima Nova Semibold"/>
            </a:endParaRPr>
          </a:p>
          <a:p>
            <a:pPr indent="-127000" lvl="0" marL="177800" rtl="0" algn="ctr">
              <a:lnSpc>
                <a:spcPct val="100000"/>
              </a:lnSpc>
              <a:spcBef>
                <a:spcPts val="0"/>
              </a:spcBef>
              <a:spcAft>
                <a:spcPts val="0"/>
              </a:spcAft>
              <a:buClr>
                <a:srgbClr val="F1C232"/>
              </a:buClr>
              <a:buSzPts val="1400"/>
              <a:buFont typeface="Poppins"/>
              <a:buChar char="★"/>
            </a:pPr>
            <a:r>
              <a:rPr b="1" i="1" lang="en-US" sz="1800">
                <a:solidFill>
                  <a:schemeClr val="lt1"/>
                </a:solidFill>
                <a:latin typeface="Proxima Nova"/>
                <a:ea typeface="Proxima Nova"/>
                <a:cs typeface="Proxima Nova"/>
                <a:sym typeface="Proxima Nova"/>
              </a:rPr>
              <a:t>718 jobs in Scotland contain the keyword ‘data’</a:t>
            </a:r>
            <a:endParaRPr b="1" i="1" sz="1800">
              <a:solidFill>
                <a:schemeClr val="lt1"/>
              </a:solidFill>
              <a:latin typeface="Proxima Nova"/>
              <a:ea typeface="Proxima Nova"/>
              <a:cs typeface="Proxima Nova"/>
              <a:sym typeface="Proxima Nova"/>
            </a:endParaRPr>
          </a:p>
          <a:p>
            <a:pPr indent="0" lvl="0" marL="177800" rtl="0" algn="ctr">
              <a:lnSpc>
                <a:spcPct val="100000"/>
              </a:lnSpc>
              <a:spcBef>
                <a:spcPts val="0"/>
              </a:spcBef>
              <a:spcAft>
                <a:spcPts val="0"/>
              </a:spcAft>
              <a:buNone/>
            </a:pPr>
            <a:r>
              <a:rPr lang="en-US" sz="1800">
                <a:solidFill>
                  <a:schemeClr val="lt1"/>
                </a:solidFill>
                <a:latin typeface="Proxima Nova"/>
                <a:ea typeface="Proxima Nova"/>
                <a:cs typeface="Proxima Nova"/>
                <a:sym typeface="Proxima Nova"/>
              </a:rPr>
              <a:t>(S1 Jobs, Nov 2019)</a:t>
            </a:r>
            <a:endParaRPr sz="1400">
              <a:solidFill>
                <a:srgbClr val="FFFFFF"/>
              </a:solidFill>
              <a:latin typeface="Poppins"/>
              <a:ea typeface="Poppins"/>
              <a:cs typeface="Poppins"/>
              <a:sym typeface="Poppins"/>
            </a:endParaRPr>
          </a:p>
        </p:txBody>
      </p:sp>
      <p:sp>
        <p:nvSpPr>
          <p:cNvPr id="147" name="Google Shape;147;g10cdcd7a6d4_0_88"/>
          <p:cNvSpPr txBox="1"/>
          <p:nvPr/>
        </p:nvSpPr>
        <p:spPr>
          <a:xfrm>
            <a:off x="4250925" y="915375"/>
            <a:ext cx="4839300" cy="3573000"/>
          </a:xfrm>
          <a:prstGeom prst="rect">
            <a:avLst/>
          </a:prstGeom>
          <a:noFill/>
          <a:ln>
            <a:noFill/>
          </a:ln>
        </p:spPr>
        <p:txBody>
          <a:bodyPr anchorCtr="0" anchor="t" bIns="68575" lIns="68575" spcFirstLastPara="1" rIns="68575" wrap="square" tIns="68575">
            <a:noAutofit/>
          </a:bodyPr>
          <a:lstStyle/>
          <a:p>
            <a:pPr indent="-254000" lvl="0" marL="342900" rtl="0" algn="ctr">
              <a:lnSpc>
                <a:spcPct val="100000"/>
              </a:lnSpc>
              <a:spcBef>
                <a:spcPts val="0"/>
              </a:spcBef>
              <a:spcAft>
                <a:spcPts val="0"/>
              </a:spcAft>
              <a:buClr>
                <a:srgbClr val="FFD966"/>
              </a:buClr>
              <a:buSzPts val="1400"/>
              <a:buFont typeface="Poppins"/>
              <a:buChar char="★"/>
            </a:pPr>
            <a:r>
              <a:rPr i="1" lang="en-US" sz="1800">
                <a:solidFill>
                  <a:schemeClr val="lt1"/>
                </a:solidFill>
                <a:latin typeface="Proxima Nova Semibold"/>
                <a:ea typeface="Proxima Nova Semibold"/>
                <a:cs typeface="Proxima Nova Semibold"/>
                <a:sym typeface="Proxima Nova Semibold"/>
              </a:rPr>
              <a:t>“Data Driven Innovation could deliver £20bn in productivity next 5 years”</a:t>
            </a:r>
            <a:endParaRPr i="1" sz="1800">
              <a:solidFill>
                <a:schemeClr val="lt1"/>
              </a:solidFill>
              <a:latin typeface="Proxima Nova Semibold"/>
              <a:ea typeface="Proxima Nova Semibold"/>
              <a:cs typeface="Proxima Nova Semibold"/>
              <a:sym typeface="Proxima Nova Semibold"/>
            </a:endParaRPr>
          </a:p>
          <a:p>
            <a:pPr indent="342900" lvl="0" marL="1028700" rtl="0" algn="l">
              <a:lnSpc>
                <a:spcPct val="100000"/>
              </a:lnSpc>
              <a:spcBef>
                <a:spcPts val="800"/>
              </a:spcBef>
              <a:spcAft>
                <a:spcPts val="0"/>
              </a:spcAft>
              <a:buNone/>
            </a:pPr>
            <a:r>
              <a:rPr lang="en-US" sz="1800">
                <a:solidFill>
                  <a:schemeClr val="lt1"/>
                </a:solidFill>
                <a:latin typeface="Proxima Nova Semibold"/>
                <a:ea typeface="Proxima Nova Semibold"/>
                <a:cs typeface="Proxima Nova Semibold"/>
                <a:sym typeface="Proxima Nova Semibold"/>
              </a:rPr>
              <a:t>(Digit, 2019)</a:t>
            </a:r>
            <a:endParaRPr sz="1800">
              <a:solidFill>
                <a:schemeClr val="lt1"/>
              </a:solidFill>
              <a:latin typeface="Proxima Nova Semibold"/>
              <a:ea typeface="Proxima Nova Semibold"/>
              <a:cs typeface="Proxima Nova Semibold"/>
              <a:sym typeface="Proxima Nova Semibold"/>
            </a:endParaRPr>
          </a:p>
          <a:p>
            <a:pPr indent="342900" lvl="0" marL="1028700" rtl="0" algn="l">
              <a:lnSpc>
                <a:spcPct val="100000"/>
              </a:lnSpc>
              <a:spcBef>
                <a:spcPts val="800"/>
              </a:spcBef>
              <a:spcAft>
                <a:spcPts val="0"/>
              </a:spcAft>
              <a:buNone/>
            </a:pPr>
            <a:r>
              <a:t/>
            </a:r>
            <a:endParaRPr sz="1800">
              <a:solidFill>
                <a:schemeClr val="lt1"/>
              </a:solidFill>
              <a:latin typeface="Proxima Nova Semibold"/>
              <a:ea typeface="Proxima Nova Semibold"/>
              <a:cs typeface="Proxima Nova Semibold"/>
              <a:sym typeface="Proxima Nova Semibold"/>
            </a:endParaRPr>
          </a:p>
          <a:p>
            <a:pPr indent="-254000" lvl="0" marL="342900" rtl="0" algn="l">
              <a:lnSpc>
                <a:spcPct val="100000"/>
              </a:lnSpc>
              <a:spcBef>
                <a:spcPts val="800"/>
              </a:spcBef>
              <a:spcAft>
                <a:spcPts val="0"/>
              </a:spcAft>
              <a:buClr>
                <a:srgbClr val="FFD966"/>
              </a:buClr>
              <a:buSzPts val="1400"/>
              <a:buFont typeface="Poppins"/>
              <a:buChar char="★"/>
            </a:pPr>
            <a:r>
              <a:rPr i="1" lang="en-US" sz="1800">
                <a:solidFill>
                  <a:schemeClr val="lt1"/>
                </a:solidFill>
                <a:latin typeface="Proxima Nova Semibold"/>
                <a:ea typeface="Proxima Nova Semibold"/>
                <a:cs typeface="Proxima Nova Semibold"/>
                <a:sym typeface="Proxima Nova Semibold"/>
              </a:rPr>
              <a:t>“Demand has grown sixfold compared to five years ago, and data analysts will continue to be the most sought after profiles over the next 5 years” - LinkedIn</a:t>
            </a:r>
            <a:endParaRPr i="1" sz="1800">
              <a:solidFill>
                <a:schemeClr val="lt1"/>
              </a:solidFill>
              <a:latin typeface="Proxima Nova Semibold"/>
              <a:ea typeface="Proxima Nova Semibold"/>
              <a:cs typeface="Proxima Nova Semibold"/>
              <a:sym typeface="Proxima Nova Semibold"/>
            </a:endParaRPr>
          </a:p>
          <a:p>
            <a:pPr indent="0" lvl="0" marL="342900" rtl="0" algn="l">
              <a:lnSpc>
                <a:spcPct val="100000"/>
              </a:lnSpc>
              <a:spcBef>
                <a:spcPts val="800"/>
              </a:spcBef>
              <a:spcAft>
                <a:spcPts val="0"/>
              </a:spcAft>
              <a:buNone/>
            </a:pPr>
            <a:r>
              <a:t/>
            </a:r>
            <a:endParaRPr i="1" sz="1800">
              <a:solidFill>
                <a:schemeClr val="lt1"/>
              </a:solidFill>
              <a:latin typeface="Proxima Nova Semibold"/>
              <a:ea typeface="Proxima Nova Semibold"/>
              <a:cs typeface="Proxima Nova Semibold"/>
              <a:sym typeface="Proxima Nova Semibold"/>
            </a:endParaRPr>
          </a:p>
          <a:p>
            <a:pPr indent="-254000" lvl="0" marL="342900" rtl="0" algn="l">
              <a:lnSpc>
                <a:spcPct val="100000"/>
              </a:lnSpc>
              <a:spcBef>
                <a:spcPts val="800"/>
              </a:spcBef>
              <a:spcAft>
                <a:spcPts val="0"/>
              </a:spcAft>
              <a:buClr>
                <a:srgbClr val="FFD966"/>
              </a:buClr>
              <a:buSzPts val="1400"/>
              <a:buFont typeface="Poppins"/>
              <a:buChar char="★"/>
            </a:pPr>
            <a:r>
              <a:rPr i="1" lang="en-US" sz="1800">
                <a:solidFill>
                  <a:schemeClr val="lt1"/>
                </a:solidFill>
                <a:latin typeface="Proxima Nova Semibold"/>
                <a:ea typeface="Proxima Nova Semibold"/>
                <a:cs typeface="Proxima Nova Semibold"/>
                <a:sym typeface="Proxima Nova Semibold"/>
              </a:rPr>
              <a:t>“Data represents a £20 billion opportunity to Scotland over the next five years” </a:t>
            </a:r>
            <a:endParaRPr i="1" sz="1800">
              <a:solidFill>
                <a:schemeClr val="lt1"/>
              </a:solidFill>
              <a:latin typeface="Proxima Nova Semibold"/>
              <a:ea typeface="Proxima Nova Semibold"/>
              <a:cs typeface="Proxima Nova Semibold"/>
              <a:sym typeface="Proxima Nova Semibold"/>
            </a:endParaRPr>
          </a:p>
          <a:p>
            <a:pPr indent="0" lvl="0" marL="342900" rtl="0" algn="ctr">
              <a:lnSpc>
                <a:spcPct val="100000"/>
              </a:lnSpc>
              <a:spcBef>
                <a:spcPts val="0"/>
              </a:spcBef>
              <a:spcAft>
                <a:spcPts val="0"/>
              </a:spcAft>
              <a:buNone/>
            </a:pPr>
            <a:r>
              <a:rPr lang="en-US" sz="1800">
                <a:solidFill>
                  <a:schemeClr val="lt1"/>
                </a:solidFill>
                <a:latin typeface="Proxima Nova Semibold"/>
                <a:ea typeface="Proxima Nova Semibold"/>
                <a:cs typeface="Proxima Nova Semibold"/>
                <a:sym typeface="Proxima Nova Semibold"/>
              </a:rPr>
              <a:t>(Scottish Enterprise, 2019)</a:t>
            </a:r>
            <a:endParaRPr sz="1400">
              <a:solidFill>
                <a:schemeClr val="lt1"/>
              </a:solidFill>
              <a:latin typeface="Poppins"/>
              <a:ea typeface="Poppins"/>
              <a:cs typeface="Poppins"/>
              <a:sym typeface="Poppins"/>
            </a:endParaRPr>
          </a:p>
          <a:p>
            <a:pPr indent="0" lvl="0" marL="342900" rtl="0" algn="l">
              <a:lnSpc>
                <a:spcPct val="100000"/>
              </a:lnSpc>
              <a:spcBef>
                <a:spcPts val="0"/>
              </a:spcBef>
              <a:spcAft>
                <a:spcPts val="0"/>
              </a:spcAft>
              <a:buNone/>
            </a:pPr>
            <a:r>
              <a:t/>
            </a:r>
            <a:endParaRPr sz="1400">
              <a:latin typeface="Poppins"/>
              <a:ea typeface="Poppins"/>
              <a:cs typeface="Poppins"/>
              <a:sym typeface="Poppins"/>
            </a:endParaRPr>
          </a:p>
        </p:txBody>
      </p:sp>
      <p:sp>
        <p:nvSpPr>
          <p:cNvPr id="148" name="Google Shape;148;g10cdcd7a6d4_0_88"/>
          <p:cNvSpPr txBox="1"/>
          <p:nvPr/>
        </p:nvSpPr>
        <p:spPr>
          <a:xfrm>
            <a:off x="1426950" y="67125"/>
            <a:ext cx="6290100" cy="7341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US" sz="3600">
                <a:solidFill>
                  <a:srgbClr val="FFFFFF"/>
                </a:solidFill>
                <a:latin typeface="Proxima Nova"/>
                <a:ea typeface="Proxima Nova"/>
                <a:cs typeface="Proxima Nova"/>
                <a:sym typeface="Proxima Nova"/>
              </a:rPr>
              <a:t>Some Data Stats</a:t>
            </a:r>
            <a:r>
              <a:rPr b="1" lang="en-US" sz="3600">
                <a:solidFill>
                  <a:srgbClr val="E6C372"/>
                </a:solidFill>
                <a:latin typeface="Proxima Nova"/>
                <a:ea typeface="Proxima Nova"/>
                <a:cs typeface="Proxima Nova"/>
                <a:sym typeface="Proxima Nova"/>
              </a:rPr>
              <a:t>_</a:t>
            </a:r>
            <a:endParaRPr b="1" sz="3600">
              <a:solidFill>
                <a:srgbClr val="E6C37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0" st="0"/>
                                            </p:txEl>
                                          </p:spTgt>
                                        </p:tgtEl>
                                        <p:attrNameLst>
                                          <p:attrName>style.visibility</p:attrName>
                                        </p:attrNameLst>
                                      </p:cBhvr>
                                      <p:to>
                                        <p:strVal val="visible"/>
                                      </p:to>
                                    </p:set>
                                    <p:animEffect filter="fade" transition="in">
                                      <p:cBhvr>
                                        <p:cTn dur="1000"/>
                                        <p:tgtEl>
                                          <p:spTgt spid="14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1" st="1"/>
                                            </p:txEl>
                                          </p:spTgt>
                                        </p:tgtEl>
                                        <p:attrNameLst>
                                          <p:attrName>style.visibility</p:attrName>
                                        </p:attrNameLst>
                                      </p:cBhvr>
                                      <p:to>
                                        <p:strVal val="visible"/>
                                      </p:to>
                                    </p:set>
                                    <p:animEffect filter="fade" transition="in">
                                      <p:cBhvr>
                                        <p:cTn dur="1000"/>
                                        <p:tgtEl>
                                          <p:spTgt spid="14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2" st="2"/>
                                            </p:txEl>
                                          </p:spTgt>
                                        </p:tgtEl>
                                        <p:attrNameLst>
                                          <p:attrName>style.visibility</p:attrName>
                                        </p:attrNameLst>
                                      </p:cBhvr>
                                      <p:to>
                                        <p:strVal val="visible"/>
                                      </p:to>
                                    </p:set>
                                    <p:animEffect filter="fade" transition="in">
                                      <p:cBhvr>
                                        <p:cTn dur="1000"/>
                                        <p:tgtEl>
                                          <p:spTgt spid="14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3" st="3"/>
                                            </p:txEl>
                                          </p:spTgt>
                                        </p:tgtEl>
                                        <p:attrNameLst>
                                          <p:attrName>style.visibility</p:attrName>
                                        </p:attrNameLst>
                                      </p:cBhvr>
                                      <p:to>
                                        <p:strVal val="visible"/>
                                      </p:to>
                                    </p:set>
                                    <p:animEffect filter="fade" transition="in">
                                      <p:cBhvr>
                                        <p:cTn dur="1000"/>
                                        <p:tgtEl>
                                          <p:spTgt spid="14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4" st="4"/>
                                            </p:txEl>
                                          </p:spTgt>
                                        </p:tgtEl>
                                        <p:attrNameLst>
                                          <p:attrName>style.visibility</p:attrName>
                                        </p:attrNameLst>
                                      </p:cBhvr>
                                      <p:to>
                                        <p:strVal val="visible"/>
                                      </p:to>
                                    </p:set>
                                    <p:animEffect filter="fade" transition="in">
                                      <p:cBhvr>
                                        <p:cTn dur="1000"/>
                                        <p:tgtEl>
                                          <p:spTgt spid="14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5" st="5"/>
                                            </p:txEl>
                                          </p:spTgt>
                                        </p:tgtEl>
                                        <p:attrNameLst>
                                          <p:attrName>style.visibility</p:attrName>
                                        </p:attrNameLst>
                                      </p:cBhvr>
                                      <p:to>
                                        <p:strVal val="visible"/>
                                      </p:to>
                                    </p:set>
                                    <p:animEffect filter="fade" transition="in">
                                      <p:cBhvr>
                                        <p:cTn dur="1000"/>
                                        <p:tgtEl>
                                          <p:spTgt spid="14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6" st="6"/>
                                            </p:txEl>
                                          </p:spTgt>
                                        </p:tgtEl>
                                        <p:attrNameLst>
                                          <p:attrName>style.visibility</p:attrName>
                                        </p:attrNameLst>
                                      </p:cBhvr>
                                      <p:to>
                                        <p:strVal val="visible"/>
                                      </p:to>
                                    </p:set>
                                    <p:animEffect filter="fade" transition="in">
                                      <p:cBhvr>
                                        <p:cTn dur="1000"/>
                                        <p:tgtEl>
                                          <p:spTgt spid="14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xEl>
                                              <p:pRg end="7" st="7"/>
                                            </p:txEl>
                                          </p:spTgt>
                                        </p:tgtEl>
                                        <p:attrNameLst>
                                          <p:attrName>style.visibility</p:attrName>
                                        </p:attrNameLst>
                                      </p:cBhvr>
                                      <p:to>
                                        <p:strVal val="visible"/>
                                      </p:to>
                                    </p:set>
                                    <p:animEffect filter="fade" transition="in">
                                      <p:cBhvr>
                                        <p:cTn dur="1000"/>
                                        <p:tgtEl>
                                          <p:spTgt spid="146">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